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2"/>
  </p:sldMasterIdLst>
  <p:notesMasterIdLst>
    <p:notesMasterId r:id="rId3"/>
  </p:notesMasterIdLst>
  <p:sldIdLst>
    <p:sldId id="302" r:id="rId4"/>
    <p:sldId id="292" r:id="rId5"/>
    <p:sldId id="303" r:id="rId6"/>
    <p:sldId id="304" r:id="rId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3"/>
    <p:restoredTop sz="94643"/>
  </p:normalViewPr>
  <p:slideViewPr>
    <p:cSldViewPr snapToGrid="0" snapToObjects="1">
      <p:cViewPr varScale="1">
        <p:scale>
          <a:sx n="106" d="100"/>
          <a:sy n="106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5706" y="-78"/>
      </p:cViewPr>
      <p:guideLst>
        <p:guide orient="horz" pos="4690"/>
        <p:guide pos="3211"/>
      </p:guideLst>
    </p:cSldViewPr>
  </p:notes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presProps" Target="presProps.xml" /><Relationship Id="rId9" Type="http://schemas.openxmlformats.org/officeDocument/2006/relationships/viewProps" Target="viewProps.xml" /><Relationship Id="rId10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49DC1-A5AC-4175-9EE7-7804A13BE760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1106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7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8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9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B5B95-5E79-452D-944C-49374BD843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4788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32" name="四角形 211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33" name="四角形 212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34" name="四角形 213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B5B95-5E79-452D-944C-49374BD843F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47" name="四角形 223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48" name="四角形 224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49" name="四角形 225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B5B95-5E79-452D-944C-49374BD843F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2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10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8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10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10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STER">
    <p:bg>
      <p:bgPr>
        <a:solidFill>
          <a:srgbClr val="FFFFFF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Shape 0"/>
          <p:cNvSpPr/>
          <p:nvPr/>
        </p:nvSpPr>
        <p:spPr>
          <a:xfrm>
            <a:off x="502920" y="6473952"/>
            <a:ext cx="11183112" cy="0"/>
          </a:xfrm>
          <a:prstGeom prst="line">
            <a:avLst/>
          </a:prstGeom>
          <a:noFill/>
          <a:ln w="12700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01" name="Text 1"/>
          <p:cNvSpPr/>
          <p:nvPr/>
        </p:nvSpPr>
        <p:spPr>
          <a:xfrm>
            <a:off x="594360" y="6547104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高知県よろず支援拠点｜創業・経営に関する無料相談窓口</a:t>
            </a:r>
            <a:endParaRPr lang="en-US" sz="850" dirty="0"/>
          </a:p>
        </p:txBody>
      </p:sp>
      <p:sp>
        <p:nvSpPr>
          <p:cNvPr id="110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47104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50">
                <a:solidFill>
                  <a:srgbClr val="999999"/>
                </a:solidFill>
                <a:latin typeface="Meiryo UI"/>
                <a:ea typeface="Meiryo UI"/>
                <a:cs typeface="Meiryo UI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414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10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4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10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50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51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10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5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58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5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60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6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106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6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6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10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10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75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76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107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7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82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83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10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Layout" Target="../slideLayouts/slideLayout7.xml" /><Relationship Id="rId3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Rounded Rectangle 2"/>
          <p:cNvSpPr/>
          <p:nvPr/>
        </p:nvSpPr>
        <p:spPr>
          <a:xfrm>
            <a:off x="502920" y="6565392"/>
            <a:ext cx="777240" cy="73152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2" name="Rectangle 3"/>
          <p:cNvSpPr/>
          <p:nvPr/>
        </p:nvSpPr>
        <p:spPr>
          <a:xfrm>
            <a:off x="411480" y="6510528"/>
            <a:ext cx="11338560" cy="18288"/>
          </a:xfrm>
          <a:prstGeom prst="rect">
            <a:avLst/>
          </a:prstGeom>
          <a:solidFill>
            <a:srgbClr val="E6E8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3" name="TextBox 4"/>
          <p:cNvSpPr txBox="1"/>
          <p:nvPr/>
        </p:nvSpPr>
        <p:spPr>
          <a:xfrm>
            <a:off x="11574294" y="6537960"/>
            <a:ext cx="31290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en-US" altLang="ja-JP" sz="8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40</a:t>
            </a:r>
          </a:p>
        </p:txBody>
      </p:sp>
      <p:sp>
        <p:nvSpPr>
          <p:cNvPr id="1114" name="TextBox 5"/>
          <p:cNvSpPr txBox="1"/>
          <p:nvPr/>
        </p:nvSpPr>
        <p:spPr>
          <a:xfrm>
            <a:off x="1417320" y="6519672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sz="8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経営方針</a:t>
            </a:r>
          </a:p>
        </p:txBody>
      </p:sp>
      <p:sp>
        <p:nvSpPr>
          <p:cNvPr id="1115" name="Oval 6"/>
          <p:cNvSpPr/>
          <p:nvPr/>
        </p:nvSpPr>
        <p:spPr>
          <a:xfrm>
            <a:off x="502920" y="438912"/>
            <a:ext cx="438912" cy="438912"/>
          </a:xfrm>
          <a:prstGeom prst="ellipse">
            <a:avLst/>
          </a:prstGeom>
          <a:solidFill>
            <a:srgbClr val="FEEF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6" name="TextBox 7"/>
          <p:cNvSpPr txBox="1"/>
          <p:nvPr/>
        </p:nvSpPr>
        <p:spPr>
          <a:xfrm>
            <a:off x="514627" y="475488"/>
            <a:ext cx="41549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◎</a:t>
            </a:r>
          </a:p>
        </p:txBody>
      </p:sp>
      <p:sp>
        <p:nvSpPr>
          <p:cNvPr id="1117" name="TextBox 8"/>
          <p:cNvSpPr txBox="1"/>
          <p:nvPr/>
        </p:nvSpPr>
        <p:spPr>
          <a:xfrm>
            <a:off x="1024128" y="411480"/>
            <a:ext cx="4493538" cy="61555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sz="3400" b="1" dirty="0">
                <a:solidFill>
                  <a:srgbClr val="22222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私の事業で優先すること</a:t>
            </a:r>
          </a:p>
        </p:txBody>
      </p:sp>
      <p:sp>
        <p:nvSpPr>
          <p:cNvPr id="1118" name="Rectangle 9"/>
          <p:cNvSpPr/>
          <p:nvPr/>
        </p:nvSpPr>
        <p:spPr>
          <a:xfrm>
            <a:off x="1024128" y="1124712"/>
            <a:ext cx="685800" cy="36576"/>
          </a:xfrm>
          <a:prstGeom prst="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9" name="TextBox 10"/>
          <p:cNvSpPr txBox="1"/>
          <p:nvPr/>
        </p:nvSpPr>
        <p:spPr>
          <a:xfrm>
            <a:off x="1024128" y="1234440"/>
            <a:ext cx="465383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sz="16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やりたいこと・できること・ニーズが重なるところを探します。</a:t>
            </a:r>
          </a:p>
        </p:txBody>
      </p:sp>
      <p:sp>
        <p:nvSpPr>
          <p:cNvPr id="1120" name="円形"/>
          <p:cNvSpPr/>
          <p:nvPr/>
        </p:nvSpPr>
        <p:spPr>
          <a:xfrm>
            <a:off x="1777456" y="1711586"/>
            <a:ext cx="2963101" cy="2963101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39356" tIns="39356" rIns="39356" bIns="39356" anchor="ctr"/>
          <a:lstStyle/>
          <a:p>
            <a:pPr>
              <a:defRPr sz="1600">
                <a:solidFill>
                  <a:srgbClr val="FFFFFF"/>
                </a:solidFill>
              </a:defRPr>
            </a:pP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1" name="円形"/>
          <p:cNvSpPr/>
          <p:nvPr/>
        </p:nvSpPr>
        <p:spPr>
          <a:xfrm>
            <a:off x="569328" y="3035858"/>
            <a:ext cx="2963101" cy="2963101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39356" tIns="39356" rIns="39356" bIns="39356" anchor="ctr"/>
          <a:lstStyle/>
          <a:p>
            <a:pPr>
              <a:defRPr sz="1600">
                <a:solidFill>
                  <a:srgbClr val="FFFFFF"/>
                </a:solidFill>
              </a:defRPr>
            </a:pP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2" name="円形"/>
          <p:cNvSpPr/>
          <p:nvPr/>
        </p:nvSpPr>
        <p:spPr>
          <a:xfrm>
            <a:off x="3091213" y="3035858"/>
            <a:ext cx="2963101" cy="2963101"/>
          </a:xfrm>
          <a:prstGeom prst="ellips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39356" tIns="39356" rIns="39356" bIns="39356" anchor="ctr"/>
          <a:lstStyle/>
          <a:p>
            <a:pPr>
              <a:defRPr sz="1600">
                <a:solidFill>
                  <a:srgbClr val="FFFFFF"/>
                </a:solidFill>
              </a:defRPr>
            </a:pP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3" name="① やりたいこと"/>
          <p:cNvSpPr txBox="1"/>
          <p:nvPr/>
        </p:nvSpPr>
        <p:spPr>
          <a:xfrm>
            <a:off x="2598102" y="2308959"/>
            <a:ext cx="1321808" cy="418035"/>
          </a:xfrm>
          <a:prstGeom prst="rect">
            <a:avLst/>
          </a:prstGeom>
          <a:ln w="3175">
            <a:miter lim="400000"/>
          </a:ln>
        </p:spPr>
        <p:txBody>
          <a:bodyPr wrap="none" lIns="39356" tIns="39356" rIns="39356" bIns="39356" anchor="ctr">
            <a:spAutoFit/>
          </a:bodyPr>
          <a:lstStyle>
            <a:lvl1pPr>
              <a:defRPr sz="2200"/>
            </a:lvl1pPr>
          </a:lstStyle>
          <a:p>
            <a:r>
              <a:rPr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やりたいこと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4" name="② できること"/>
          <p:cNvSpPr txBox="1"/>
          <p:nvPr/>
        </p:nvSpPr>
        <p:spPr>
          <a:xfrm>
            <a:off x="1019652" y="4508614"/>
            <a:ext cx="1111815" cy="418035"/>
          </a:xfrm>
          <a:prstGeom prst="rect">
            <a:avLst/>
          </a:prstGeom>
          <a:ln w="3175">
            <a:miter lim="400000"/>
          </a:ln>
        </p:spPr>
        <p:txBody>
          <a:bodyPr wrap="none" lIns="39356" tIns="39356" rIns="39356" bIns="39356" anchor="ctr">
            <a:spAutoFit/>
          </a:bodyPr>
          <a:lstStyle>
            <a:lvl1pPr>
              <a:defRPr sz="2200"/>
            </a:lvl1pPr>
          </a:lstStyle>
          <a:p>
            <a:r>
              <a:rPr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できること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5" name="③ ニーズ"/>
          <p:cNvSpPr txBox="1"/>
          <p:nvPr/>
        </p:nvSpPr>
        <p:spPr>
          <a:xfrm>
            <a:off x="4009840" y="4465670"/>
            <a:ext cx="751139" cy="418035"/>
          </a:xfrm>
          <a:prstGeom prst="rect">
            <a:avLst/>
          </a:prstGeom>
          <a:ln w="3175">
            <a:miter lim="400000"/>
          </a:ln>
        </p:spPr>
        <p:txBody>
          <a:bodyPr wrap="none" lIns="39356" tIns="39356" rIns="39356" bIns="39356" anchor="ctr">
            <a:spAutoFit/>
          </a:bodyPr>
          <a:lstStyle>
            <a:lvl1pPr>
              <a:defRPr sz="2200"/>
            </a:lvl1pPr>
          </a:lstStyle>
          <a:p>
            <a:r>
              <a:rPr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ニーズ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6" name="◎"/>
          <p:cNvSpPr/>
          <p:nvPr/>
        </p:nvSpPr>
        <p:spPr>
          <a:xfrm>
            <a:off x="2926080" y="3848561"/>
            <a:ext cx="687417" cy="735631"/>
          </a:xfrm>
          <a:prstGeom prst="ellipse">
            <a:avLst/>
          </a:prstGeom>
          <a:solidFill>
            <a:srgbClr val="FF0000"/>
          </a:solidFill>
          <a:ln w="3175">
            <a:miter lim="400000"/>
          </a:ln>
        </p:spPr>
        <p:txBody>
          <a:bodyPr lIns="39356" tIns="39356" rIns="39356" bIns="39356" anchor="ctr"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7" name="テキスト ボックス 1"/>
          <p:cNvSpPr txBox="1"/>
          <p:nvPr/>
        </p:nvSpPr>
        <p:spPr>
          <a:xfrm>
            <a:off x="6510528" y="1840992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やりたいこと</a:t>
            </a:r>
            <a:endParaRPr kumimoji="1" lang="en-US" altLang="ja-JP" dirty="0"/>
          </a:p>
          <a:p>
            <a:r>
              <a:rPr kumimoji="1" lang="ja-JP" altLang="en-US"/>
              <a:t>　　：</a:t>
            </a:r>
            <a:endParaRPr kumimoji="1" lang="en-US" altLang="ja-JP" dirty="0"/>
          </a:p>
          <a:p>
            <a:r>
              <a:rPr kumimoji="1" lang="ja-JP" altLang="en-US"/>
              <a:t>　　：</a:t>
            </a:r>
            <a:endParaRPr kumimoji="1" lang="en-US" altLang="ja-JP" dirty="0"/>
          </a:p>
        </p:txBody>
      </p:sp>
      <p:sp>
        <p:nvSpPr>
          <p:cNvPr id="1128" name="テキスト ボックス 11"/>
          <p:cNvSpPr txBox="1"/>
          <p:nvPr/>
        </p:nvSpPr>
        <p:spPr>
          <a:xfrm>
            <a:off x="6510528" y="3803672"/>
            <a:ext cx="8386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ニーズ</a:t>
            </a:r>
            <a:endParaRPr kumimoji="1" lang="en-US" altLang="ja-JP" dirty="0"/>
          </a:p>
          <a:p>
            <a:r>
              <a:rPr kumimoji="1" lang="ja-JP" altLang="en-US"/>
              <a:t>　　：</a:t>
            </a:r>
            <a:endParaRPr kumimoji="1" lang="en-US" altLang="ja-JP" dirty="0"/>
          </a:p>
          <a:p>
            <a:r>
              <a:rPr kumimoji="1" lang="ja-JP" altLang="en-US"/>
              <a:t>　　：</a:t>
            </a:r>
          </a:p>
        </p:txBody>
      </p:sp>
      <p:sp>
        <p:nvSpPr>
          <p:cNvPr id="1129" name="テキスト ボックス 12"/>
          <p:cNvSpPr txBox="1"/>
          <p:nvPr/>
        </p:nvSpPr>
        <p:spPr>
          <a:xfrm>
            <a:off x="6510528" y="2822332"/>
            <a:ext cx="11480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できること</a:t>
            </a:r>
            <a:endParaRPr kumimoji="1" lang="en-US" altLang="ja-JP" dirty="0"/>
          </a:p>
          <a:p>
            <a:r>
              <a:rPr kumimoji="1" lang="ja-JP" altLang="en-US"/>
              <a:t>　　：</a:t>
            </a:r>
            <a:endParaRPr kumimoji="1" lang="en-US" altLang="ja-JP" dirty="0"/>
          </a:p>
          <a:p>
            <a:r>
              <a:rPr kumimoji="1" lang="ja-JP" altLang="en-US"/>
              <a:t>　　：</a:t>
            </a:r>
          </a:p>
        </p:txBody>
      </p:sp>
      <p:sp>
        <p:nvSpPr>
          <p:cNvPr id="1130" name="テキスト ボックス 13"/>
          <p:cNvSpPr txBox="1"/>
          <p:nvPr/>
        </p:nvSpPr>
        <p:spPr>
          <a:xfrm>
            <a:off x="7094021" y="4973414"/>
            <a:ext cx="424453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b="1">
                <a:solidFill>
                  <a:srgbClr val="FF0000"/>
                </a:solidFill>
              </a:rPr>
              <a:t>方針</a:t>
            </a:r>
            <a:endParaRPr kumimoji="1" lang="en-US" altLang="ja-JP" b="1" dirty="0">
              <a:solidFill>
                <a:srgbClr val="FF0000"/>
              </a:solidFill>
            </a:endParaRPr>
          </a:p>
          <a:p>
            <a:r>
              <a:rPr kumimoji="1" lang="ja-JP" altLang="en-US" b="1">
                <a:solidFill>
                  <a:srgbClr val="FF0000"/>
                </a:solidFill>
              </a:rPr>
              <a:t>　：</a:t>
            </a:r>
            <a:endParaRPr kumimoji="1" lang="en-US" altLang="ja-JP" b="1" dirty="0">
              <a:solidFill>
                <a:srgbClr val="FF0000"/>
              </a:solidFill>
            </a:endParaRPr>
          </a:p>
          <a:p>
            <a:r>
              <a:rPr kumimoji="1" lang="ja-JP" altLang="en-US" b="1">
                <a:solidFill>
                  <a:srgbClr val="FF0000"/>
                </a:solidFill>
              </a:rPr>
              <a:t>　</a:t>
            </a:r>
            <a:endParaRPr kumimoji="1" lang="ja-JP" altLang="en-US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013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51913" p14:dur="2000"/>
    </mc:Choice>
    <mc:Fallback>
      <p:transition spd="slow" advTm="5191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Rounded Rectangle 2"/>
          <p:cNvSpPr/>
          <p:nvPr/>
        </p:nvSpPr>
        <p:spPr>
          <a:xfrm>
            <a:off x="502920" y="6565392"/>
            <a:ext cx="777240" cy="73152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37" name="Rectangle 3"/>
          <p:cNvSpPr/>
          <p:nvPr/>
        </p:nvSpPr>
        <p:spPr>
          <a:xfrm>
            <a:off x="411480" y="6510528"/>
            <a:ext cx="11338560" cy="18288"/>
          </a:xfrm>
          <a:prstGeom prst="rect">
            <a:avLst/>
          </a:prstGeom>
          <a:solidFill>
            <a:srgbClr val="E6E8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38" name="TextBox 4"/>
          <p:cNvSpPr txBox="1"/>
          <p:nvPr/>
        </p:nvSpPr>
        <p:spPr>
          <a:xfrm>
            <a:off x="11574294" y="6537960"/>
            <a:ext cx="31290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en-US" altLang="ja-JP" sz="8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37</a:t>
            </a:r>
          </a:p>
        </p:txBody>
      </p:sp>
      <p:sp>
        <p:nvSpPr>
          <p:cNvPr id="1139" name="TextBox 5"/>
          <p:cNvSpPr txBox="1"/>
          <p:nvPr/>
        </p:nvSpPr>
        <p:spPr>
          <a:xfrm>
            <a:off x="1417320" y="6519672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sz="8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経営方針</a:t>
            </a:r>
          </a:p>
        </p:txBody>
      </p:sp>
      <p:sp>
        <p:nvSpPr>
          <p:cNvPr id="1140" name="Oval 6"/>
          <p:cNvSpPr/>
          <p:nvPr/>
        </p:nvSpPr>
        <p:spPr>
          <a:xfrm>
            <a:off x="502920" y="438912"/>
            <a:ext cx="438912" cy="438912"/>
          </a:xfrm>
          <a:prstGeom prst="ellipse">
            <a:avLst/>
          </a:prstGeom>
          <a:solidFill>
            <a:srgbClr val="FEEF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1" name="TextBox 7"/>
          <p:cNvSpPr txBox="1"/>
          <p:nvPr/>
        </p:nvSpPr>
        <p:spPr>
          <a:xfrm>
            <a:off x="514627" y="475488"/>
            <a:ext cx="41549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✎</a:t>
            </a:r>
          </a:p>
        </p:txBody>
      </p:sp>
      <p:sp>
        <p:nvSpPr>
          <p:cNvPr id="1142" name="TextBox 8"/>
          <p:cNvSpPr txBox="1"/>
          <p:nvPr/>
        </p:nvSpPr>
        <p:spPr>
          <a:xfrm>
            <a:off x="1024128" y="411480"/>
            <a:ext cx="6585457" cy="61555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sz="3400" b="1" dirty="0">
                <a:solidFill>
                  <a:srgbClr val="22222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あなたのやるべき仕事を書いてみよう</a:t>
            </a:r>
          </a:p>
        </p:txBody>
      </p:sp>
      <p:sp>
        <p:nvSpPr>
          <p:cNvPr id="1143" name="Rectangle 9"/>
          <p:cNvSpPr/>
          <p:nvPr/>
        </p:nvSpPr>
        <p:spPr>
          <a:xfrm>
            <a:off x="1024128" y="1124712"/>
            <a:ext cx="685800" cy="36576"/>
          </a:xfrm>
          <a:prstGeom prst="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4" name="Rounded Rectangle 11"/>
          <p:cNvSpPr/>
          <p:nvPr/>
        </p:nvSpPr>
        <p:spPr>
          <a:xfrm>
            <a:off x="722376" y="1277255"/>
            <a:ext cx="10515600" cy="5141833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45" name="図 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0160" y="1340390"/>
            <a:ext cx="8823257" cy="51061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137862" p14:dur="2000"/>
    </mc:Choice>
    <mc:Fallback>
      <p:transition spd="slow" advTm="13786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Rounded Rectangle 2"/>
          <p:cNvSpPr/>
          <p:nvPr/>
        </p:nvSpPr>
        <p:spPr>
          <a:xfrm>
            <a:off x="502920" y="6565392"/>
            <a:ext cx="777240" cy="73152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52" name="Rectangle 3"/>
          <p:cNvSpPr/>
          <p:nvPr/>
        </p:nvSpPr>
        <p:spPr>
          <a:xfrm>
            <a:off x="411480" y="6510528"/>
            <a:ext cx="11338560" cy="18288"/>
          </a:xfrm>
          <a:prstGeom prst="rect">
            <a:avLst/>
          </a:prstGeom>
          <a:solidFill>
            <a:srgbClr val="E6E8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53" name="TextBox 4"/>
          <p:cNvSpPr txBox="1"/>
          <p:nvPr/>
        </p:nvSpPr>
        <p:spPr>
          <a:xfrm>
            <a:off x="11574294" y="6537960"/>
            <a:ext cx="31290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en-US" altLang="ja-JP" sz="8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42</a:t>
            </a:r>
          </a:p>
        </p:txBody>
      </p:sp>
      <p:sp>
        <p:nvSpPr>
          <p:cNvPr id="1154" name="TextBox 5"/>
          <p:cNvSpPr txBox="1"/>
          <p:nvPr/>
        </p:nvSpPr>
        <p:spPr>
          <a:xfrm>
            <a:off x="1417320" y="6519672"/>
            <a:ext cx="470000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sz="8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ビジョン</a:t>
            </a:r>
          </a:p>
        </p:txBody>
      </p:sp>
      <p:sp>
        <p:nvSpPr>
          <p:cNvPr id="1155" name="Oval 6"/>
          <p:cNvSpPr/>
          <p:nvPr/>
        </p:nvSpPr>
        <p:spPr>
          <a:xfrm>
            <a:off x="502920" y="438912"/>
            <a:ext cx="438912" cy="438912"/>
          </a:xfrm>
          <a:prstGeom prst="ellipse">
            <a:avLst/>
          </a:prstGeom>
          <a:solidFill>
            <a:srgbClr val="FEEF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56" name="TextBox 7"/>
          <p:cNvSpPr txBox="1"/>
          <p:nvPr/>
        </p:nvSpPr>
        <p:spPr>
          <a:xfrm>
            <a:off x="514627" y="475488"/>
            <a:ext cx="41549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↗</a:t>
            </a:r>
          </a:p>
        </p:txBody>
      </p:sp>
      <p:sp>
        <p:nvSpPr>
          <p:cNvPr id="1157" name="TextBox 8"/>
          <p:cNvSpPr txBox="1"/>
          <p:nvPr/>
        </p:nvSpPr>
        <p:spPr>
          <a:xfrm>
            <a:off x="1024128" y="411480"/>
            <a:ext cx="3805850" cy="61555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sz="3400" b="1" dirty="0">
                <a:solidFill>
                  <a:srgbClr val="22222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事業のビジョンを書く</a:t>
            </a:r>
          </a:p>
        </p:txBody>
      </p:sp>
      <p:sp>
        <p:nvSpPr>
          <p:cNvPr id="1158" name="Rectangle 9"/>
          <p:cNvSpPr/>
          <p:nvPr/>
        </p:nvSpPr>
        <p:spPr>
          <a:xfrm>
            <a:off x="1024128" y="1124712"/>
            <a:ext cx="685800" cy="36576"/>
          </a:xfrm>
          <a:prstGeom prst="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59" name="TextBox 10"/>
          <p:cNvSpPr txBox="1"/>
          <p:nvPr/>
        </p:nvSpPr>
        <p:spPr>
          <a:xfrm>
            <a:off x="1024128" y="1234440"/>
            <a:ext cx="443743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sz="16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事業の規模を、</a:t>
            </a:r>
            <a:r>
              <a:rPr lang="en-US" altLang="ja-JP" sz="16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6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年後・</a:t>
            </a:r>
            <a:r>
              <a:rPr lang="en-US" altLang="ja-JP" sz="16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6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年後・</a:t>
            </a:r>
            <a:r>
              <a:rPr lang="en-US" altLang="ja-JP" sz="16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600" dirty="0">
                <a:solidFill>
                  <a:srgbClr val="6464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年後で考えます。</a:t>
            </a:r>
          </a:p>
        </p:txBody>
      </p:sp>
      <p:sp>
        <p:nvSpPr>
          <p:cNvPr id="1160" name="TextBox 11"/>
          <p:cNvSpPr txBox="1"/>
          <p:nvPr/>
        </p:nvSpPr>
        <p:spPr>
          <a:xfrm>
            <a:off x="822960" y="1523000"/>
            <a:ext cx="2286000" cy="320040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l"/>
            <a:r>
              <a:rPr lang="ja-JP" altLang="en-US" sz="1800" b="1" dirty="0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事業の規模</a:t>
            </a:r>
          </a:p>
        </p:txBody>
      </p:sp>
      <p:sp>
        <p:nvSpPr>
          <p:cNvPr id="1161" name="Rounded Rectangle 12"/>
          <p:cNvSpPr/>
          <p:nvPr/>
        </p:nvSpPr>
        <p:spPr>
          <a:xfrm>
            <a:off x="822960" y="1874519"/>
            <a:ext cx="10515600" cy="324612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2" name="Rounded Rectangle 13"/>
          <p:cNvSpPr/>
          <p:nvPr/>
        </p:nvSpPr>
        <p:spPr>
          <a:xfrm>
            <a:off x="868680" y="1920240"/>
            <a:ext cx="2560320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3" name="Rounded Rectangle 14"/>
          <p:cNvSpPr/>
          <p:nvPr/>
        </p:nvSpPr>
        <p:spPr>
          <a:xfrm>
            <a:off x="3429000" y="1920240"/>
            <a:ext cx="2624328" cy="658368"/>
          </a:xfrm>
          <a:prstGeom prst="roundRect">
            <a:avLst/>
          </a:prstGeom>
          <a:solidFill>
            <a:srgbClr val="FEEFE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4" name="TextBox 15"/>
          <p:cNvSpPr txBox="1"/>
          <p:nvPr/>
        </p:nvSpPr>
        <p:spPr>
          <a:xfrm>
            <a:off x="3429000" y="2121408"/>
            <a:ext cx="2624328" cy="313932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en-US" altLang="ja-JP" sz="1800" b="1" dirty="0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800" b="1" dirty="0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年後</a:t>
            </a:r>
          </a:p>
        </p:txBody>
      </p:sp>
      <p:sp>
        <p:nvSpPr>
          <p:cNvPr id="1165" name="Rounded Rectangle 16"/>
          <p:cNvSpPr/>
          <p:nvPr/>
        </p:nvSpPr>
        <p:spPr>
          <a:xfrm>
            <a:off x="6053328" y="1920240"/>
            <a:ext cx="2624328" cy="658368"/>
          </a:xfrm>
          <a:prstGeom prst="roundRect">
            <a:avLst/>
          </a:prstGeom>
          <a:solidFill>
            <a:srgbClr val="FEEFE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6" name="TextBox 17"/>
          <p:cNvSpPr txBox="1"/>
          <p:nvPr/>
        </p:nvSpPr>
        <p:spPr>
          <a:xfrm>
            <a:off x="6053328" y="2121408"/>
            <a:ext cx="2624328" cy="313932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en-US" altLang="ja-JP" sz="1800" b="1" dirty="0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800" b="1" dirty="0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年後</a:t>
            </a:r>
          </a:p>
        </p:txBody>
      </p:sp>
      <p:sp>
        <p:nvSpPr>
          <p:cNvPr id="1167" name="Rounded Rectangle 18"/>
          <p:cNvSpPr/>
          <p:nvPr/>
        </p:nvSpPr>
        <p:spPr>
          <a:xfrm>
            <a:off x="8677655" y="1920240"/>
            <a:ext cx="2624328" cy="658368"/>
          </a:xfrm>
          <a:prstGeom prst="roundRect">
            <a:avLst/>
          </a:prstGeom>
          <a:solidFill>
            <a:srgbClr val="FEEFE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8" name="TextBox 19"/>
          <p:cNvSpPr txBox="1"/>
          <p:nvPr/>
        </p:nvSpPr>
        <p:spPr>
          <a:xfrm>
            <a:off x="8677655" y="2121408"/>
            <a:ext cx="2624328" cy="313932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en-US" altLang="ja-JP" sz="1800" b="1" dirty="0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800" b="1" dirty="0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年後</a:t>
            </a:r>
          </a:p>
        </p:txBody>
      </p:sp>
      <p:sp>
        <p:nvSpPr>
          <p:cNvPr id="1169" name="Rounded Rectangle 20"/>
          <p:cNvSpPr/>
          <p:nvPr/>
        </p:nvSpPr>
        <p:spPr>
          <a:xfrm>
            <a:off x="868680" y="2578608"/>
            <a:ext cx="2560320" cy="658368"/>
          </a:xfrm>
          <a:prstGeom prst="roundRect">
            <a:avLst/>
          </a:prstGeom>
          <a:solidFill>
            <a:srgbClr val="FCFCFD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0" name="TextBox 21"/>
          <p:cNvSpPr txBox="1"/>
          <p:nvPr/>
        </p:nvSpPr>
        <p:spPr>
          <a:xfrm>
            <a:off x="1234440" y="2770632"/>
            <a:ext cx="1828799" cy="313932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l"/>
            <a:r>
              <a:rPr lang="ja-JP" altLang="en-US" sz="1800" b="1" dirty="0">
                <a:solidFill>
                  <a:srgbClr val="22222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売上</a:t>
            </a:r>
          </a:p>
        </p:txBody>
      </p:sp>
      <p:sp>
        <p:nvSpPr>
          <p:cNvPr id="1171" name="Rounded Rectangle 22"/>
          <p:cNvSpPr/>
          <p:nvPr/>
        </p:nvSpPr>
        <p:spPr>
          <a:xfrm>
            <a:off x="3456432" y="2526559"/>
            <a:ext cx="2624328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2" name="Rounded Rectangle 23"/>
          <p:cNvSpPr/>
          <p:nvPr/>
        </p:nvSpPr>
        <p:spPr>
          <a:xfrm>
            <a:off x="6053328" y="2578608"/>
            <a:ext cx="2624328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3" name="Rounded Rectangle 24"/>
          <p:cNvSpPr/>
          <p:nvPr/>
        </p:nvSpPr>
        <p:spPr>
          <a:xfrm>
            <a:off x="8677656" y="2578608"/>
            <a:ext cx="2624328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4" name="Rounded Rectangle 25"/>
          <p:cNvSpPr/>
          <p:nvPr/>
        </p:nvSpPr>
        <p:spPr>
          <a:xfrm>
            <a:off x="868680" y="3236976"/>
            <a:ext cx="2560320" cy="658368"/>
          </a:xfrm>
          <a:prstGeom prst="roundRect">
            <a:avLst/>
          </a:prstGeom>
          <a:solidFill>
            <a:srgbClr val="FCFCFD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5" name="TextBox 26"/>
          <p:cNvSpPr txBox="1"/>
          <p:nvPr/>
        </p:nvSpPr>
        <p:spPr>
          <a:xfrm>
            <a:off x="1234440" y="3429000"/>
            <a:ext cx="1828799" cy="313932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l"/>
            <a:r>
              <a:rPr lang="ja-JP" altLang="en-US" sz="1800" b="1" dirty="0">
                <a:solidFill>
                  <a:srgbClr val="22222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利益</a:t>
            </a:r>
          </a:p>
        </p:txBody>
      </p:sp>
      <p:sp>
        <p:nvSpPr>
          <p:cNvPr id="1176" name="Rounded Rectangle 27"/>
          <p:cNvSpPr/>
          <p:nvPr/>
        </p:nvSpPr>
        <p:spPr>
          <a:xfrm>
            <a:off x="3429000" y="3236976"/>
            <a:ext cx="2624328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7" name="Rounded Rectangle 28"/>
          <p:cNvSpPr/>
          <p:nvPr/>
        </p:nvSpPr>
        <p:spPr>
          <a:xfrm>
            <a:off x="6053328" y="3236976"/>
            <a:ext cx="2624328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8" name="Rounded Rectangle 29"/>
          <p:cNvSpPr/>
          <p:nvPr/>
        </p:nvSpPr>
        <p:spPr>
          <a:xfrm>
            <a:off x="8677656" y="3236976"/>
            <a:ext cx="2624328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9" name="Rounded Rectangle 30"/>
          <p:cNvSpPr/>
          <p:nvPr/>
        </p:nvSpPr>
        <p:spPr>
          <a:xfrm>
            <a:off x="868680" y="3895344"/>
            <a:ext cx="2560320" cy="658368"/>
          </a:xfrm>
          <a:prstGeom prst="roundRect">
            <a:avLst/>
          </a:prstGeom>
          <a:solidFill>
            <a:srgbClr val="FCFCFD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0" name="TextBox 31"/>
          <p:cNvSpPr txBox="1"/>
          <p:nvPr/>
        </p:nvSpPr>
        <p:spPr>
          <a:xfrm>
            <a:off x="1234440" y="4087368"/>
            <a:ext cx="1828799" cy="313932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l"/>
            <a:r>
              <a:rPr lang="ja-JP" altLang="en-US" sz="1800" b="1" dirty="0">
                <a:solidFill>
                  <a:srgbClr val="22222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社員の数</a:t>
            </a:r>
          </a:p>
        </p:txBody>
      </p:sp>
      <p:sp>
        <p:nvSpPr>
          <p:cNvPr id="1181" name="Rounded Rectangle 32"/>
          <p:cNvSpPr/>
          <p:nvPr/>
        </p:nvSpPr>
        <p:spPr>
          <a:xfrm>
            <a:off x="3429000" y="3895344"/>
            <a:ext cx="2624328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2" name="Rounded Rectangle 33"/>
          <p:cNvSpPr/>
          <p:nvPr/>
        </p:nvSpPr>
        <p:spPr>
          <a:xfrm>
            <a:off x="6053328" y="3895344"/>
            <a:ext cx="2624328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3" name="Rounded Rectangle 34"/>
          <p:cNvSpPr/>
          <p:nvPr/>
        </p:nvSpPr>
        <p:spPr>
          <a:xfrm>
            <a:off x="8677656" y="3895344"/>
            <a:ext cx="2624328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4" name="Rounded Rectangle 35"/>
          <p:cNvSpPr/>
          <p:nvPr/>
        </p:nvSpPr>
        <p:spPr>
          <a:xfrm>
            <a:off x="868680" y="4553712"/>
            <a:ext cx="2560320" cy="658368"/>
          </a:xfrm>
          <a:prstGeom prst="roundRect">
            <a:avLst/>
          </a:prstGeom>
          <a:solidFill>
            <a:srgbClr val="FCFCFD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5" name="TextBox 36"/>
          <p:cNvSpPr txBox="1"/>
          <p:nvPr/>
        </p:nvSpPr>
        <p:spPr>
          <a:xfrm>
            <a:off x="1234440" y="4745736"/>
            <a:ext cx="1828799" cy="313932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l"/>
            <a:r>
              <a:rPr lang="ja-JP" altLang="en-US" sz="1800" b="1" dirty="0">
                <a:solidFill>
                  <a:srgbClr val="22222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エリア</a:t>
            </a:r>
          </a:p>
        </p:txBody>
      </p:sp>
      <p:sp>
        <p:nvSpPr>
          <p:cNvPr id="1186" name="Rounded Rectangle 37"/>
          <p:cNvSpPr/>
          <p:nvPr/>
        </p:nvSpPr>
        <p:spPr>
          <a:xfrm>
            <a:off x="3429000" y="4553712"/>
            <a:ext cx="2624328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7" name="Rounded Rectangle 38"/>
          <p:cNvSpPr/>
          <p:nvPr/>
        </p:nvSpPr>
        <p:spPr>
          <a:xfrm>
            <a:off x="6053328" y="4553712"/>
            <a:ext cx="2624328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8" name="Rounded Rectangle 39"/>
          <p:cNvSpPr/>
          <p:nvPr/>
        </p:nvSpPr>
        <p:spPr>
          <a:xfrm>
            <a:off x="8677656" y="4553712"/>
            <a:ext cx="2624328" cy="6583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9" name="Rounded Rectangle 40"/>
          <p:cNvSpPr/>
          <p:nvPr/>
        </p:nvSpPr>
        <p:spPr>
          <a:xfrm>
            <a:off x="3017520" y="5532120"/>
            <a:ext cx="6035040" cy="502920"/>
          </a:xfrm>
          <a:prstGeom prst="roundRect">
            <a:avLst/>
          </a:prstGeom>
          <a:solidFill>
            <a:srgbClr val="FCFCFD"/>
          </a:solidFill>
          <a:ln w="8890">
            <a:solidFill>
              <a:srgbClr val="E6E8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0" name="TextBox 41"/>
          <p:cNvSpPr txBox="1"/>
          <p:nvPr/>
        </p:nvSpPr>
        <p:spPr>
          <a:xfrm>
            <a:off x="3291840" y="5650992"/>
            <a:ext cx="5486400" cy="329321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ja-JP" altLang="en-US" sz="1900" b="1" dirty="0">
                <a:solidFill>
                  <a:srgbClr val="22222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どれくらいの期間で成功させる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Rounded Rectangle 1"/>
          <p:cNvSpPr/>
          <p:nvPr/>
        </p:nvSpPr>
        <p:spPr>
          <a:xfrm>
            <a:off x="475488" y="393192"/>
            <a:ext cx="438912" cy="438912"/>
          </a:xfrm>
          <a:prstGeom prst="roundRect">
            <a:avLst/>
          </a:prstGeom>
          <a:solidFill>
            <a:srgbClr val="ECF5F6"/>
          </a:solidFill>
          <a:ln>
            <a:solidFill>
              <a:srgbClr val="EEEE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96" name="TextBox 2"/>
          <p:cNvSpPr txBox="1"/>
          <p:nvPr/>
        </p:nvSpPr>
        <p:spPr>
          <a:xfrm>
            <a:off x="502920" y="429768"/>
            <a:ext cx="384048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5C8E99"/>
                </a:solidFill>
                <a:latin typeface="Meiryo"/>
              </a:rPr>
              <a:t>✎</a:t>
            </a:r>
          </a:p>
        </p:txBody>
      </p:sp>
      <p:sp>
        <p:nvSpPr>
          <p:cNvPr id="1197" name="Rectangle 3"/>
          <p:cNvSpPr/>
          <p:nvPr/>
        </p:nvSpPr>
        <p:spPr>
          <a:xfrm>
            <a:off x="484632" y="6492240"/>
            <a:ext cx="11201400" cy="18288"/>
          </a:xfrm>
          <a:prstGeom prst="rect">
            <a:avLst/>
          </a:prstGeom>
          <a:solidFill>
            <a:srgbClr val="E2E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98" name="Rectangle 4"/>
          <p:cNvSpPr/>
          <p:nvPr/>
        </p:nvSpPr>
        <p:spPr>
          <a:xfrm>
            <a:off x="484632" y="6510528"/>
            <a:ext cx="777240" cy="54864"/>
          </a:xfrm>
          <a:prstGeom prst="rect">
            <a:avLst/>
          </a:prstGeom>
          <a:solidFill>
            <a:srgbClr val="C821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99" name="TextBox 5"/>
          <p:cNvSpPr txBox="1"/>
          <p:nvPr/>
        </p:nvSpPr>
        <p:spPr>
          <a:xfrm>
            <a:off x="1481328" y="6446520"/>
            <a:ext cx="914400" cy="27432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06060"/>
                </a:solidFill>
                <a:latin typeface="Meiryo"/>
              </a:rPr>
              <a:t>ビジョン</a:t>
            </a:r>
          </a:p>
        </p:txBody>
      </p:sp>
      <p:sp>
        <p:nvSpPr>
          <p:cNvPr id="1200" name="TextBox 7"/>
          <p:cNvSpPr txBox="1"/>
          <p:nvPr/>
        </p:nvSpPr>
        <p:spPr>
          <a:xfrm>
            <a:off x="1051560" y="384048"/>
            <a:ext cx="8046720" cy="8229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3100" b="1">
                <a:solidFill>
                  <a:srgbClr val="1C1C1C"/>
                </a:solidFill>
                <a:latin typeface="Meiryo"/>
              </a:rPr>
              <a:t>ワーク｜2つの未来像を書いてみましょう</a:t>
            </a:r>
          </a:p>
        </p:txBody>
      </p:sp>
      <p:sp>
        <p:nvSpPr>
          <p:cNvPr id="1201" name="Rectangle 8"/>
          <p:cNvSpPr/>
          <p:nvPr/>
        </p:nvSpPr>
        <p:spPr>
          <a:xfrm>
            <a:off x="1051560" y="1143000"/>
            <a:ext cx="1143000" cy="36576"/>
          </a:xfrm>
          <a:prstGeom prst="rect">
            <a:avLst/>
          </a:prstGeom>
          <a:solidFill>
            <a:srgbClr val="C821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02" name="TextBox 9"/>
          <p:cNvSpPr txBox="1"/>
          <p:nvPr/>
        </p:nvSpPr>
        <p:spPr>
          <a:xfrm>
            <a:off x="1051560" y="1298448"/>
            <a:ext cx="8503920" cy="3657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>
                <a:solidFill>
                  <a:srgbClr val="606060"/>
                </a:solidFill>
                <a:latin typeface="Meiryo"/>
              </a:rPr>
              <a:t>数字で見る未来と言葉で見る未来を、それぞれ書き出します。</a:t>
            </a:r>
          </a:p>
        </p:txBody>
      </p:sp>
      <p:sp>
        <p:nvSpPr>
          <p:cNvPr id="1203" name="Rounded Rectangle 10"/>
          <p:cNvSpPr/>
          <p:nvPr/>
        </p:nvSpPr>
        <p:spPr>
          <a:xfrm>
            <a:off x="777240" y="1783080"/>
            <a:ext cx="5257800" cy="3794760"/>
          </a:xfrm>
          <a:prstGeom prst="roundRect">
            <a:avLst/>
          </a:prstGeom>
          <a:solidFill>
            <a:srgbClr val="F8F8F8"/>
          </a:solidFill>
          <a:ln w="12700">
            <a:solidFill>
              <a:srgbClr val="E2E4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04" name="TextBox 11"/>
          <p:cNvSpPr txBox="1"/>
          <p:nvPr/>
        </p:nvSpPr>
        <p:spPr>
          <a:xfrm>
            <a:off x="1051560" y="2011680"/>
            <a:ext cx="4663440" cy="38404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C82125"/>
                </a:solidFill>
                <a:latin typeface="Meiryo"/>
              </a:rPr>
              <a:t>1　定量的な未来像</a:t>
            </a:r>
          </a:p>
        </p:txBody>
      </p:sp>
      <p:sp>
        <p:nvSpPr>
          <p:cNvPr id="1205" name="TextBox 12"/>
          <p:cNvSpPr txBox="1"/>
          <p:nvPr/>
        </p:nvSpPr>
        <p:spPr>
          <a:xfrm>
            <a:off x="1051560" y="2606040"/>
            <a:ext cx="4663440" cy="32004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C1C1C"/>
                </a:solidFill>
                <a:latin typeface="Meiryo"/>
              </a:rPr>
              <a:t>1年後・3年後・5年後の数字</a:t>
            </a:r>
          </a:p>
        </p:txBody>
      </p:sp>
      <p:sp>
        <p:nvSpPr>
          <p:cNvPr id="1206" name="TextBox 13"/>
          <p:cNvSpPr txBox="1"/>
          <p:nvPr/>
        </p:nvSpPr>
        <p:spPr>
          <a:xfrm>
            <a:off x="1143000" y="3063240"/>
            <a:ext cx="4434840" cy="146304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620" b="0">
                <a:solidFill>
                  <a:srgbClr val="606060"/>
                </a:solidFill>
                <a:latin typeface="Meiryo"/>
              </a:rPr>
              <a:t>□ 売上はいくらにしたいか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620" b="0">
                <a:solidFill>
                  <a:srgbClr val="606060"/>
                </a:solidFill>
                <a:latin typeface="Meiryo"/>
              </a:rPr>
              <a:t>□ 利益はいくら残したいか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620" b="0">
                <a:solidFill>
                  <a:srgbClr val="606060"/>
                </a:solidFill>
                <a:latin typeface="Meiryo"/>
              </a:rPr>
              <a:t>□ 社員・協力者は何人か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620" b="0">
                <a:solidFill>
                  <a:srgbClr val="606060"/>
                </a:solidFill>
                <a:latin typeface="Meiryo"/>
              </a:rPr>
              <a:t>□ どのエリアまで広げたいか</a:t>
            </a:r>
          </a:p>
        </p:txBody>
      </p:sp>
      <p:sp>
        <p:nvSpPr>
          <p:cNvPr id="1207" name="TextBox 14"/>
          <p:cNvSpPr txBox="1"/>
          <p:nvPr/>
        </p:nvSpPr>
        <p:spPr>
          <a:xfrm>
            <a:off x="1143000" y="4800600"/>
            <a:ext cx="4434840" cy="3657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C1C1C"/>
                </a:solidFill>
                <a:latin typeface="Meiryo"/>
              </a:rPr>
              <a:t>まずは目標でよいので、数字を書きます。</a:t>
            </a:r>
          </a:p>
        </p:txBody>
      </p:sp>
      <p:sp>
        <p:nvSpPr>
          <p:cNvPr id="1208" name="Rounded Rectangle 15"/>
          <p:cNvSpPr/>
          <p:nvPr/>
        </p:nvSpPr>
        <p:spPr>
          <a:xfrm>
            <a:off x="6263640" y="1783080"/>
            <a:ext cx="5257800" cy="3794760"/>
          </a:xfrm>
          <a:prstGeom prst="roundRect">
            <a:avLst/>
          </a:prstGeom>
          <a:solidFill>
            <a:srgbClr val="FEEEEE"/>
          </a:solidFill>
          <a:ln w="12700">
            <a:solidFill>
              <a:srgbClr val="F1CFC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09" name="TextBox 16"/>
          <p:cNvSpPr txBox="1"/>
          <p:nvPr/>
        </p:nvSpPr>
        <p:spPr>
          <a:xfrm>
            <a:off x="6537960" y="2011680"/>
            <a:ext cx="4663440" cy="38404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C82125"/>
                </a:solidFill>
                <a:latin typeface="Meiryo"/>
              </a:rPr>
              <a:t>2　定性的な未来像</a:t>
            </a:r>
          </a:p>
        </p:txBody>
      </p:sp>
      <p:sp>
        <p:nvSpPr>
          <p:cNvPr id="1210" name="TextBox 17"/>
          <p:cNvSpPr txBox="1"/>
          <p:nvPr/>
        </p:nvSpPr>
        <p:spPr>
          <a:xfrm>
            <a:off x="6537960" y="2606040"/>
            <a:ext cx="4663440" cy="32004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C1C1C"/>
                </a:solidFill>
                <a:latin typeface="Meiryo"/>
              </a:rPr>
              <a:t>どう評価されたいか</a:t>
            </a:r>
          </a:p>
        </p:txBody>
      </p:sp>
      <p:sp>
        <p:nvSpPr>
          <p:cNvPr id="1211" name="TextBox 18"/>
          <p:cNvSpPr txBox="1"/>
          <p:nvPr/>
        </p:nvSpPr>
        <p:spPr>
          <a:xfrm>
            <a:off x="6629400" y="3063240"/>
            <a:ext cx="4434840" cy="146304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620" b="0">
                <a:solidFill>
                  <a:srgbClr val="606060"/>
                </a:solidFill>
                <a:latin typeface="Meiryo"/>
              </a:rPr>
              <a:t>□ お客様からどう言われたいか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620" b="0">
                <a:solidFill>
                  <a:srgbClr val="606060"/>
                </a:solidFill>
                <a:latin typeface="Meiryo"/>
              </a:rPr>
              <a:t>□ 関係者からどう見られたいか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620" b="0">
                <a:solidFill>
                  <a:srgbClr val="606060"/>
                </a:solidFill>
                <a:latin typeface="Meiryo"/>
              </a:rPr>
              <a:t>□ 一緒に働く人に何を与えたいか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620" b="0">
                <a:solidFill>
                  <a:srgbClr val="606060"/>
                </a:solidFill>
                <a:latin typeface="Meiryo"/>
              </a:rPr>
              <a:t>□ 地域にどんな存在として残りたいか</a:t>
            </a:r>
          </a:p>
        </p:txBody>
      </p:sp>
      <p:sp>
        <p:nvSpPr>
          <p:cNvPr id="1212" name="TextBox 19"/>
          <p:cNvSpPr txBox="1"/>
          <p:nvPr/>
        </p:nvSpPr>
        <p:spPr>
          <a:xfrm>
            <a:off x="6629400" y="4800600"/>
            <a:ext cx="4434840" cy="3657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C1C1C"/>
                </a:solidFill>
                <a:latin typeface="Meiryo"/>
              </a:rPr>
              <a:t>評価されたい言葉を、そのまま書きます。</a:t>
            </a:r>
          </a:p>
        </p:txBody>
      </p:sp>
      <p:sp>
        <p:nvSpPr>
          <p:cNvPr id="1213" name="Rounded Rectangle 20"/>
          <p:cNvSpPr/>
          <p:nvPr/>
        </p:nvSpPr>
        <p:spPr>
          <a:xfrm>
            <a:off x="1143000" y="5806440"/>
            <a:ext cx="9966960" cy="502920"/>
          </a:xfrm>
          <a:prstGeom prst="roundRect">
            <a:avLst/>
          </a:prstGeom>
          <a:solidFill>
            <a:srgbClr val="F2F2F2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4" name="TextBox 21"/>
          <p:cNvSpPr txBox="1"/>
          <p:nvPr/>
        </p:nvSpPr>
        <p:spPr>
          <a:xfrm>
            <a:off x="1417320" y="5907024"/>
            <a:ext cx="9418320" cy="256032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C1C1C"/>
                </a:solidFill>
                <a:latin typeface="Meiryo"/>
              </a:rPr>
              <a:t>ここで一度動画を止めて、自分の未来像を数字と言葉で書いてください。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76440" p14:dur="2000"/>
    </mc:Choice>
    <mc:Fallback>
      <p:transition spd="slow" advTm="7644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atMod val="130000"/>
              </a:schemeClr>
            </a:gs>
            <a:gs pos="100000">
              <a:schemeClr val="phClr">
                <a:tint val="50000"/>
                <a:satMod val="35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custGeom>
          <a:avLst/>
          <a:gdLst/>
          <a:ahLst/>
          <a:cxnLst/>
          <a:rect l="l" t="t" r="r" b="b"/>
          <a:pathLst/>
        </a:custGeom>
      </a:spPr>
      <a:bodyPr vertOverflow="overflow" horzOverflow="overflow"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custGeom>
          <a:avLst/>
          <a:gdLst/>
          <a:ahLst/>
          <a:cxnLst/>
          <a:rect l="l" t="t" r="r" b="b"/>
          <a:pathLst/>
        </a:custGeom>
      </a:spPr>
      <a:bodyPr vertOverflow="overflow" horzOverflow="overflow"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/>
        <a:ea typeface="Meiryo UI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Meiryo UI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>
    <a:lnDef>
      <a:spPr>
        <a:custGeom>
          <a:avLst/>
          <a:gdLst/>
          <a:ahLst/>
          <a:cxnLst/>
          <a:rect l="l" t="t" r="r" b="b"/>
          <a:pathLst/>
        </a:custGeom>
      </a:spPr>
      <a:bodyPr vertOverflow="overflow" horzOverflow="overflow"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otalTime>1079</TotalTime>
  <Words>496</Words>
  <Application>JUST Focus</Application>
  <Paragraphs>145</Paragraph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8" baseType="lpstr">
      <vt:lpstr>Meiryo UI</vt:lpstr>
      <vt:lpstr>メイリオ</vt:lpstr>
      <vt:lpstr>メイリオ</vt:lpstr>
      <vt:lpstr>游ゴシック</vt:lpstr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4.1.7</AppVersion>
  <PresentationFormat>ユーザー設定</PresentationFormat>
  <Slides>4</Slides>
  <Notes>2</Notes>
  <HiddenSlides>0</HiddenSlides>
  <MMClips>11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峠　篤士</dc:creator>
  <dc:description>generated using python-pptx</dc:description>
  <cp:lastModifiedBy>533225</cp:lastModifiedBy>
  <cp:lastPrinted>2026-06-05T07:49:57Z</cp:lastPrinted>
  <dcterms:created xsi:type="dcterms:W3CDTF">2013-01-27T09:14:16Z</dcterms:created>
  <dcterms:modified xsi:type="dcterms:W3CDTF">2026-08-12T23:57:26Z</dcterms:modified>
  <cp:revision>16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