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3"/>
  </p:notesMasterIdLst>
  <p:sldIdLst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4"/>
    <p:restoredTop sz="94610"/>
  </p:normalViewPr>
  <p:slideViewPr>
    <p:cSldViewPr snapToGrid="0" snapToObjects="1">
      <p:cViewPr>
        <p:scale>
          <a:sx n="138" d="100"/>
          <a:sy n="138" d="100"/>
        </p:scale>
        <p:origin x="1596" y="1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Relationship Id="rId10" Type="http://schemas.openxmlformats.org/officeDocument/2006/relationships/presProps" Target="presProps.xml" /><Relationship Id="rId11" Type="http://schemas.openxmlformats.org/officeDocument/2006/relationships/viewProps" Target="viewProps.xml" /><Relationship Id="rId12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62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9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9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5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5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20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0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27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7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33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3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37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7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7/20/26</a:t>
            </a:fld>
            <a:endParaRPr lang="en-US"/>
          </a:p>
        </p:txBody>
      </p:sp>
      <p:sp>
        <p:nvSpPr>
          <p:cNvPr id="10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8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Shape 0"/>
          <p:cNvSpPr/>
          <p:nvPr/>
        </p:nvSpPr>
        <p:spPr>
          <a:xfrm>
            <a:off x="502920" y="6473952"/>
            <a:ext cx="11183112" cy="0"/>
          </a:xfrm>
          <a:prstGeom prst="line">
            <a:avLst/>
          </a:prstGeom>
          <a:noFill/>
          <a:ln w="1270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2" name="Text 1"/>
          <p:cNvSpPr/>
          <p:nvPr/>
        </p:nvSpPr>
        <p:spPr>
          <a:xfrm>
            <a:off x="594360" y="6547104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高知県よろず支援拠点｜創業・経営に関する無料相談窓口</a:t>
            </a:r>
            <a:endParaRPr lang="en-US" sz="850" dirty="0"/>
          </a:p>
        </p:txBody>
      </p:sp>
      <p:sp>
        <p:nvSpPr>
          <p:cNvPr id="10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47104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50">
                <a:solidFill>
                  <a:srgbClr val="999999"/>
                </a:solidFill>
                <a:latin typeface="Meiryo UI"/>
                <a:ea typeface="Meiryo UI"/>
                <a:cs typeface="Meiryo UI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8443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Shape 0"/>
          <p:cNvSpPr/>
          <p:nvPr/>
        </p:nvSpPr>
        <p:spPr>
          <a:xfrm>
            <a:off x="0" y="6327648"/>
            <a:ext cx="2560320" cy="228600"/>
          </a:xfrm>
          <a:prstGeom prst="roundRect">
            <a:avLst>
              <a:gd name="adj" fmla="val 12000"/>
            </a:avLst>
          </a:prstGeom>
          <a:solidFill>
            <a:srgbClr val="C62828">
              <a:alpha val="92000"/>
            </a:srgbClr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7" name="Shape 1"/>
          <p:cNvSpPr/>
          <p:nvPr/>
        </p:nvSpPr>
        <p:spPr>
          <a:xfrm>
            <a:off x="43891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8" name="Shape 2"/>
          <p:cNvSpPr/>
          <p:nvPr/>
        </p:nvSpPr>
        <p:spPr>
          <a:xfrm>
            <a:off x="54864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9" name="Shape 3"/>
          <p:cNvSpPr/>
          <p:nvPr/>
        </p:nvSpPr>
        <p:spPr>
          <a:xfrm>
            <a:off x="658368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0" name="Shape 4"/>
          <p:cNvSpPr/>
          <p:nvPr/>
        </p:nvSpPr>
        <p:spPr>
          <a:xfrm>
            <a:off x="768096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1" name="Shape 5"/>
          <p:cNvSpPr/>
          <p:nvPr/>
        </p:nvSpPr>
        <p:spPr>
          <a:xfrm>
            <a:off x="877824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2" name="Shape 6"/>
          <p:cNvSpPr/>
          <p:nvPr/>
        </p:nvSpPr>
        <p:spPr>
          <a:xfrm>
            <a:off x="98755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3" name="Shape 7"/>
          <p:cNvSpPr/>
          <p:nvPr/>
        </p:nvSpPr>
        <p:spPr>
          <a:xfrm>
            <a:off x="109728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4" name="Shape 8"/>
          <p:cNvSpPr/>
          <p:nvPr/>
        </p:nvSpPr>
        <p:spPr>
          <a:xfrm>
            <a:off x="43891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5" name="Shape 9"/>
          <p:cNvSpPr/>
          <p:nvPr/>
        </p:nvSpPr>
        <p:spPr>
          <a:xfrm>
            <a:off x="54864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6" name="Shape 10"/>
          <p:cNvSpPr/>
          <p:nvPr/>
        </p:nvSpPr>
        <p:spPr>
          <a:xfrm>
            <a:off x="658368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7" name="Shape 11"/>
          <p:cNvSpPr/>
          <p:nvPr/>
        </p:nvSpPr>
        <p:spPr>
          <a:xfrm>
            <a:off x="768096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8" name="Shape 12"/>
          <p:cNvSpPr/>
          <p:nvPr/>
        </p:nvSpPr>
        <p:spPr>
          <a:xfrm>
            <a:off x="877824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49" name="Shape 13"/>
          <p:cNvSpPr/>
          <p:nvPr/>
        </p:nvSpPr>
        <p:spPr>
          <a:xfrm>
            <a:off x="98755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0" name="Shape 14"/>
          <p:cNvSpPr/>
          <p:nvPr/>
        </p:nvSpPr>
        <p:spPr>
          <a:xfrm>
            <a:off x="109728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1" name="Text 15"/>
          <p:cNvSpPr/>
          <p:nvPr/>
        </p:nvSpPr>
        <p:spPr>
          <a:xfrm>
            <a:off x="11411712" y="64739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9AA0A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3</a:t>
            </a:r>
            <a:endParaRPr lang="en-US" sz="8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2" name="Shape 16"/>
          <p:cNvSpPr/>
          <p:nvPr/>
        </p:nvSpPr>
        <p:spPr>
          <a:xfrm>
            <a:off x="502920" y="3840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3" name="Text 17"/>
          <p:cNvSpPr/>
          <p:nvPr/>
        </p:nvSpPr>
        <p:spPr>
          <a:xfrm>
            <a:off x="502920" y="4480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STEP 1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4" name="Text 18"/>
          <p:cNvSpPr/>
          <p:nvPr/>
        </p:nvSpPr>
        <p:spPr>
          <a:xfrm>
            <a:off x="1600200" y="329184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Product：商品戦略</a:t>
            </a:r>
            <a:endParaRPr lang="en-US" sz="2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5" name="Shape 19"/>
          <p:cNvSpPr/>
          <p:nvPr/>
        </p:nvSpPr>
        <p:spPr>
          <a:xfrm>
            <a:off x="658368" y="850392"/>
            <a:ext cx="566928" cy="320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6" name="Text 20"/>
          <p:cNvSpPr/>
          <p:nvPr/>
        </p:nvSpPr>
        <p:spPr>
          <a:xfrm>
            <a:off x="658368" y="987552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商品戦略は「お客様のどんな課題を、どんな特徴で解決するか」を決めることです。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7" name="Shape 21"/>
          <p:cNvSpPr/>
          <p:nvPr/>
        </p:nvSpPr>
        <p:spPr>
          <a:xfrm>
            <a:off x="658368" y="148132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8" name="Text 22"/>
          <p:cNvSpPr/>
          <p:nvPr/>
        </p:nvSpPr>
        <p:spPr>
          <a:xfrm>
            <a:off x="804672" y="146304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説明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59" name="Shape 23"/>
          <p:cNvSpPr/>
          <p:nvPr/>
        </p:nvSpPr>
        <p:spPr>
          <a:xfrm>
            <a:off x="658368" y="1783080"/>
            <a:ext cx="484632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0" name="Shape 24"/>
          <p:cNvSpPr/>
          <p:nvPr/>
        </p:nvSpPr>
        <p:spPr>
          <a:xfrm>
            <a:off x="868680" y="2057400"/>
            <a:ext cx="347472" cy="347472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1" name="Text 25"/>
          <p:cNvSpPr/>
          <p:nvPr/>
        </p:nvSpPr>
        <p:spPr>
          <a:xfrm>
            <a:off x="868680" y="21305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名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2" name="Text 26"/>
          <p:cNvSpPr/>
          <p:nvPr/>
        </p:nvSpPr>
        <p:spPr>
          <a:xfrm>
            <a:off x="1325880" y="2084832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商品名は覚えやすく、紹介しやすい言葉にする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3" name="Shape 27"/>
          <p:cNvSpPr/>
          <p:nvPr/>
        </p:nvSpPr>
        <p:spPr>
          <a:xfrm>
            <a:off x="868680" y="2624328"/>
            <a:ext cx="347472" cy="347472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4" name="Text 28"/>
          <p:cNvSpPr/>
          <p:nvPr/>
        </p:nvSpPr>
        <p:spPr>
          <a:xfrm>
            <a:off x="868680" y="269748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量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5" name="Text 29"/>
          <p:cNvSpPr/>
          <p:nvPr/>
        </p:nvSpPr>
        <p:spPr>
          <a:xfrm>
            <a:off x="1325880" y="2651760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容量・時間・サイズは、誰が満足する量かで決める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6" name="Shape 30"/>
          <p:cNvSpPr/>
          <p:nvPr/>
        </p:nvSpPr>
        <p:spPr>
          <a:xfrm>
            <a:off x="868680" y="3191256"/>
            <a:ext cx="347472" cy="347472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7" name="Text 31"/>
          <p:cNvSpPr/>
          <p:nvPr/>
        </p:nvSpPr>
        <p:spPr>
          <a:xfrm>
            <a:off x="868680" y="3264408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感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8" name="Text 32"/>
          <p:cNvSpPr/>
          <p:nvPr/>
        </p:nvSpPr>
        <p:spPr>
          <a:xfrm>
            <a:off x="1325880" y="321868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五感で伝わる特徴を入れる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69" name="Shape 33"/>
          <p:cNvSpPr/>
          <p:nvPr/>
        </p:nvSpPr>
        <p:spPr>
          <a:xfrm>
            <a:off x="868680" y="3758184"/>
            <a:ext cx="347472" cy="347472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0" name="Text 34"/>
          <p:cNvSpPr/>
          <p:nvPr/>
        </p:nvSpPr>
        <p:spPr>
          <a:xfrm>
            <a:off x="868680" y="3831336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根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1" name="Text 35"/>
          <p:cNvSpPr/>
          <p:nvPr/>
        </p:nvSpPr>
        <p:spPr>
          <a:xfrm>
            <a:off x="1325880" y="3785616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自社だからできる理由・根拠を入れる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2" name="Shape 36"/>
          <p:cNvSpPr/>
          <p:nvPr/>
        </p:nvSpPr>
        <p:spPr>
          <a:xfrm>
            <a:off x="868680" y="4325112"/>
            <a:ext cx="347472" cy="347472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3" name="Text 37"/>
          <p:cNvSpPr/>
          <p:nvPr/>
        </p:nvSpPr>
        <p:spPr>
          <a:xfrm>
            <a:off x="868680" y="4398264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時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4" name="Text 38"/>
          <p:cNvSpPr/>
          <p:nvPr/>
        </p:nvSpPr>
        <p:spPr>
          <a:xfrm>
            <a:off x="1325880" y="4352544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効果や満足を感じるタイミングを決める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5" name="Shape 39"/>
          <p:cNvSpPr/>
          <p:nvPr/>
        </p:nvSpPr>
        <p:spPr>
          <a:xfrm>
            <a:off x="5806440" y="148132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6" name="Text 40"/>
          <p:cNvSpPr/>
          <p:nvPr/>
        </p:nvSpPr>
        <p:spPr>
          <a:xfrm>
            <a:off x="5952744" y="146304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ワーク① 商品の中身を言語化する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7" name="Shape 41"/>
          <p:cNvSpPr/>
          <p:nvPr/>
        </p:nvSpPr>
        <p:spPr>
          <a:xfrm>
            <a:off x="5806440" y="1783080"/>
            <a:ext cx="5715000" cy="34747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8" name="Text 42"/>
          <p:cNvSpPr/>
          <p:nvPr/>
        </p:nvSpPr>
        <p:spPr>
          <a:xfrm>
            <a:off x="6080760" y="1984248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① 商品名：</a:t>
            </a:r>
            <a:endParaRPr lang="en-US" sz="12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9" name="Shape 43"/>
          <p:cNvSpPr/>
          <p:nvPr/>
        </p:nvSpPr>
        <p:spPr>
          <a:xfrm>
            <a:off x="8275320" y="2139696"/>
            <a:ext cx="2834640" cy="0"/>
          </a:xfrm>
          <a:prstGeom prst="line">
            <a:avLst/>
          </a:prstGeom>
          <a:noFill/>
          <a:ln w="1016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0" name="Text 44"/>
          <p:cNvSpPr/>
          <p:nvPr/>
        </p:nvSpPr>
        <p:spPr>
          <a:xfrm>
            <a:off x="6080760" y="2459736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② 誰のための商品か：</a:t>
            </a:r>
            <a:endParaRPr lang="en-US" sz="12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1" name="Shape 45"/>
          <p:cNvSpPr/>
          <p:nvPr/>
        </p:nvSpPr>
        <p:spPr>
          <a:xfrm>
            <a:off x="8275320" y="2615184"/>
            <a:ext cx="2834640" cy="0"/>
          </a:xfrm>
          <a:prstGeom prst="line">
            <a:avLst/>
          </a:prstGeom>
          <a:noFill/>
          <a:ln w="1016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2" name="Text 46"/>
          <p:cNvSpPr/>
          <p:nvPr/>
        </p:nvSpPr>
        <p:spPr>
          <a:xfrm>
            <a:off x="6080760" y="2935224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③ 解決する困りごと：</a:t>
            </a:r>
            <a:endParaRPr lang="en-US" sz="12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3" name="Shape 47"/>
          <p:cNvSpPr/>
          <p:nvPr/>
        </p:nvSpPr>
        <p:spPr>
          <a:xfrm>
            <a:off x="8275320" y="3090672"/>
            <a:ext cx="2834640" cy="0"/>
          </a:xfrm>
          <a:prstGeom prst="line">
            <a:avLst/>
          </a:prstGeom>
          <a:noFill/>
          <a:ln w="1016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4" name="Text 48"/>
          <p:cNvSpPr/>
          <p:nvPr/>
        </p:nvSpPr>
        <p:spPr>
          <a:xfrm>
            <a:off x="6080760" y="3410712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④ 特徴を五感で表すと：</a:t>
            </a:r>
            <a:endParaRPr lang="en-US" sz="12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5" name="Shape 49"/>
          <p:cNvSpPr/>
          <p:nvPr/>
        </p:nvSpPr>
        <p:spPr>
          <a:xfrm>
            <a:off x="8275320" y="3566160"/>
            <a:ext cx="2834640" cy="0"/>
          </a:xfrm>
          <a:prstGeom prst="line">
            <a:avLst/>
          </a:prstGeom>
          <a:noFill/>
          <a:ln w="1016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6" name="Text 50"/>
          <p:cNvSpPr/>
          <p:nvPr/>
        </p:nvSpPr>
        <p:spPr>
          <a:xfrm>
            <a:off x="6080760" y="3886200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⑤ 自社だからできる理由：</a:t>
            </a:r>
            <a:endParaRPr lang="en-US" sz="12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7" name="Shape 51"/>
          <p:cNvSpPr/>
          <p:nvPr/>
        </p:nvSpPr>
        <p:spPr>
          <a:xfrm>
            <a:off x="8275320" y="4041648"/>
            <a:ext cx="2834640" cy="0"/>
          </a:xfrm>
          <a:prstGeom prst="line">
            <a:avLst/>
          </a:prstGeom>
          <a:noFill/>
          <a:ln w="1016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8" name="Text 52"/>
          <p:cNvSpPr/>
          <p:nvPr/>
        </p:nvSpPr>
        <p:spPr>
          <a:xfrm>
            <a:off x="6080760" y="4361688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⑥ 体感してほしいタイミング：</a:t>
            </a:r>
            <a:endParaRPr lang="en-US" sz="12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9" name="Shape 53"/>
          <p:cNvSpPr/>
          <p:nvPr/>
        </p:nvSpPr>
        <p:spPr>
          <a:xfrm>
            <a:off x="8275320" y="4517136"/>
            <a:ext cx="2834640" cy="0"/>
          </a:xfrm>
          <a:prstGeom prst="line">
            <a:avLst/>
          </a:prstGeom>
          <a:noFill/>
          <a:ln w="1016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90" name="Shape 54"/>
          <p:cNvSpPr/>
          <p:nvPr/>
        </p:nvSpPr>
        <p:spPr>
          <a:xfrm>
            <a:off x="658368" y="5468112"/>
            <a:ext cx="10863072" cy="566928"/>
          </a:xfrm>
          <a:prstGeom prst="roundRect">
            <a:avLst>
              <a:gd name="adj" fmla="val 12903"/>
            </a:avLst>
          </a:prstGeom>
          <a:solidFill>
            <a:srgbClr val="FFF2F2"/>
          </a:solidFill>
          <a:ln w="12700">
            <a:solidFill>
              <a:srgbClr val="F3CACA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91" name="Text 55"/>
          <p:cNvSpPr/>
          <p:nvPr/>
        </p:nvSpPr>
        <p:spPr>
          <a:xfrm>
            <a:off x="914400" y="5632704"/>
            <a:ext cx="10149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例：焼き立てゴロ肉カレーパン｜朝の学生・通勤客に、外はカリッ・中は熱々ジューシーな満足感を届ける。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97920" p14:dur="2000"/>
    </mc:Choice>
    <mc:Fallback>
      <p:transition spd="slow" advTm="19792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ape 0"/>
          <p:cNvSpPr/>
          <p:nvPr/>
        </p:nvSpPr>
        <p:spPr>
          <a:xfrm>
            <a:off x="0" y="6327648"/>
            <a:ext cx="2560320" cy="228600"/>
          </a:xfrm>
          <a:prstGeom prst="roundRect">
            <a:avLst>
              <a:gd name="adj" fmla="val 12000"/>
            </a:avLst>
          </a:prstGeom>
          <a:solidFill>
            <a:srgbClr val="C62828">
              <a:alpha val="92000"/>
            </a:srgbClr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98" name="Shape 1"/>
          <p:cNvSpPr/>
          <p:nvPr/>
        </p:nvSpPr>
        <p:spPr>
          <a:xfrm>
            <a:off x="43891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99" name="Shape 2"/>
          <p:cNvSpPr/>
          <p:nvPr/>
        </p:nvSpPr>
        <p:spPr>
          <a:xfrm>
            <a:off x="54864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0" name="Shape 3"/>
          <p:cNvSpPr/>
          <p:nvPr/>
        </p:nvSpPr>
        <p:spPr>
          <a:xfrm>
            <a:off x="658368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1" name="Shape 4"/>
          <p:cNvSpPr/>
          <p:nvPr/>
        </p:nvSpPr>
        <p:spPr>
          <a:xfrm>
            <a:off x="768096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2" name="Shape 5"/>
          <p:cNvSpPr/>
          <p:nvPr/>
        </p:nvSpPr>
        <p:spPr>
          <a:xfrm>
            <a:off x="877824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3" name="Shape 6"/>
          <p:cNvSpPr/>
          <p:nvPr/>
        </p:nvSpPr>
        <p:spPr>
          <a:xfrm>
            <a:off x="98755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4" name="Shape 7"/>
          <p:cNvSpPr/>
          <p:nvPr/>
        </p:nvSpPr>
        <p:spPr>
          <a:xfrm>
            <a:off x="109728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5" name="Shape 8"/>
          <p:cNvSpPr/>
          <p:nvPr/>
        </p:nvSpPr>
        <p:spPr>
          <a:xfrm>
            <a:off x="43891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6" name="Shape 9"/>
          <p:cNvSpPr/>
          <p:nvPr/>
        </p:nvSpPr>
        <p:spPr>
          <a:xfrm>
            <a:off x="54864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7" name="Shape 10"/>
          <p:cNvSpPr/>
          <p:nvPr/>
        </p:nvSpPr>
        <p:spPr>
          <a:xfrm>
            <a:off x="658368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8" name="Shape 11"/>
          <p:cNvSpPr/>
          <p:nvPr/>
        </p:nvSpPr>
        <p:spPr>
          <a:xfrm>
            <a:off x="768096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9" name="Shape 12"/>
          <p:cNvSpPr/>
          <p:nvPr/>
        </p:nvSpPr>
        <p:spPr>
          <a:xfrm>
            <a:off x="877824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0" name="Shape 13"/>
          <p:cNvSpPr/>
          <p:nvPr/>
        </p:nvSpPr>
        <p:spPr>
          <a:xfrm>
            <a:off x="98755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1" name="Shape 14"/>
          <p:cNvSpPr/>
          <p:nvPr/>
        </p:nvSpPr>
        <p:spPr>
          <a:xfrm>
            <a:off x="109728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2" name="Text 15"/>
          <p:cNvSpPr/>
          <p:nvPr/>
        </p:nvSpPr>
        <p:spPr>
          <a:xfrm>
            <a:off x="11411712" y="64739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9AA0A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4</a:t>
            </a:r>
            <a:endParaRPr lang="en-US" sz="8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3" name="Shape 16"/>
          <p:cNvSpPr/>
          <p:nvPr/>
        </p:nvSpPr>
        <p:spPr>
          <a:xfrm>
            <a:off x="502920" y="3840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4" name="Text 17"/>
          <p:cNvSpPr/>
          <p:nvPr/>
        </p:nvSpPr>
        <p:spPr>
          <a:xfrm>
            <a:off x="502920" y="4480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STEP 2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5" name="Text 18"/>
          <p:cNvSpPr/>
          <p:nvPr/>
        </p:nvSpPr>
        <p:spPr>
          <a:xfrm>
            <a:off x="1600200" y="329184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Price：価格戦略</a:t>
            </a:r>
            <a:endParaRPr lang="en-US" sz="2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6" name="Shape 19"/>
          <p:cNvSpPr/>
          <p:nvPr/>
        </p:nvSpPr>
        <p:spPr>
          <a:xfrm>
            <a:off x="658368" y="850392"/>
            <a:ext cx="566928" cy="320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7" name="Text 20"/>
          <p:cNvSpPr/>
          <p:nvPr/>
        </p:nvSpPr>
        <p:spPr>
          <a:xfrm>
            <a:off x="658368" y="987552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価格戦略は「いくらにするか」ではなく、「なぜその価格でも選ばれるか」を決めることです。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8" name="Shape 21"/>
          <p:cNvSpPr/>
          <p:nvPr/>
        </p:nvSpPr>
        <p:spPr>
          <a:xfrm>
            <a:off x="658368" y="143560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19" name="Text 22"/>
          <p:cNvSpPr/>
          <p:nvPr/>
        </p:nvSpPr>
        <p:spPr>
          <a:xfrm>
            <a:off x="804672" y="141732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3つの視点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0" name="Shape 23"/>
          <p:cNvSpPr/>
          <p:nvPr/>
        </p:nvSpPr>
        <p:spPr>
          <a:xfrm>
            <a:off x="658368" y="1783080"/>
            <a:ext cx="333756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1" name="Shape 24"/>
          <p:cNvSpPr/>
          <p:nvPr/>
        </p:nvSpPr>
        <p:spPr>
          <a:xfrm>
            <a:off x="859536" y="2057400"/>
            <a:ext cx="411480" cy="411480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2" name="Text 25"/>
          <p:cNvSpPr/>
          <p:nvPr/>
        </p:nvSpPr>
        <p:spPr>
          <a:xfrm>
            <a:off x="859536" y="2148840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￥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3" name="Text 26"/>
          <p:cNvSpPr/>
          <p:nvPr/>
        </p:nvSpPr>
        <p:spPr>
          <a:xfrm>
            <a:off x="1408176" y="199339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コスト</a:t>
            </a:r>
            <a:endParaRPr lang="en-US" sz="16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4" name="Text 27"/>
          <p:cNvSpPr/>
          <p:nvPr/>
        </p:nvSpPr>
        <p:spPr>
          <a:xfrm>
            <a:off x="1408176" y="2359152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原価・人件費・販促費を引いて利益が残るか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5" name="Shape 28"/>
          <p:cNvSpPr/>
          <p:nvPr/>
        </p:nvSpPr>
        <p:spPr>
          <a:xfrm>
            <a:off x="4407408" y="1783080"/>
            <a:ext cx="333756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6" name="Shape 29"/>
          <p:cNvSpPr/>
          <p:nvPr/>
        </p:nvSpPr>
        <p:spPr>
          <a:xfrm>
            <a:off x="4608576" y="2057400"/>
            <a:ext cx="411480" cy="411480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7" name="Text 30"/>
          <p:cNvSpPr/>
          <p:nvPr/>
        </p:nvSpPr>
        <p:spPr>
          <a:xfrm>
            <a:off x="4608576" y="2148840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比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8" name="Text 31"/>
          <p:cNvSpPr/>
          <p:nvPr/>
        </p:nvSpPr>
        <p:spPr>
          <a:xfrm>
            <a:off x="5157216" y="199339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相場</a:t>
            </a:r>
            <a:endParaRPr lang="en-US" sz="16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9" name="Text 32"/>
          <p:cNvSpPr/>
          <p:nvPr/>
        </p:nvSpPr>
        <p:spPr>
          <a:xfrm>
            <a:off x="5157216" y="2359152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競合と比べて高い/安い理由があるか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0" name="Shape 33"/>
          <p:cNvSpPr/>
          <p:nvPr/>
        </p:nvSpPr>
        <p:spPr>
          <a:xfrm>
            <a:off x="8156448" y="1783080"/>
            <a:ext cx="333756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1" name="Shape 34"/>
          <p:cNvSpPr/>
          <p:nvPr/>
        </p:nvSpPr>
        <p:spPr>
          <a:xfrm>
            <a:off x="8357616" y="2057400"/>
            <a:ext cx="411480" cy="411480"/>
          </a:xfrm>
          <a:prstGeom prst="ellipse">
            <a:avLst/>
          </a:prstGeom>
          <a:solidFill>
            <a:srgbClr val="FDEAEA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2" name="Text 35"/>
          <p:cNvSpPr/>
          <p:nvPr/>
        </p:nvSpPr>
        <p:spPr>
          <a:xfrm>
            <a:off x="8357616" y="2148840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価</a:t>
            </a:r>
            <a:endParaRPr lang="en-US" sz="13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3" name="Text 36"/>
          <p:cNvSpPr/>
          <p:nvPr/>
        </p:nvSpPr>
        <p:spPr>
          <a:xfrm>
            <a:off x="8906256" y="199339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ブランド</a:t>
            </a:r>
            <a:endParaRPr lang="en-US" sz="16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4" name="Text 37"/>
          <p:cNvSpPr/>
          <p:nvPr/>
        </p:nvSpPr>
        <p:spPr>
          <a:xfrm>
            <a:off x="8906256" y="2359152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高くするなら、納得できる価値が伝わるか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5" name="Shape 38"/>
          <p:cNvSpPr/>
          <p:nvPr/>
        </p:nvSpPr>
        <p:spPr>
          <a:xfrm>
            <a:off x="658368" y="335584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6" name="Text 39"/>
          <p:cNvSpPr/>
          <p:nvPr/>
        </p:nvSpPr>
        <p:spPr>
          <a:xfrm>
            <a:off x="804672" y="33375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計算の基本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7" name="Shape 40"/>
          <p:cNvSpPr/>
          <p:nvPr/>
        </p:nvSpPr>
        <p:spPr>
          <a:xfrm>
            <a:off x="658368" y="3703320"/>
            <a:ext cx="49377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8" name="Text 41"/>
          <p:cNvSpPr/>
          <p:nvPr/>
        </p:nvSpPr>
        <p:spPr>
          <a:xfrm>
            <a:off x="960120" y="388620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販売価格 − 原価 − 販促費</a:t>
            </a:r>
            <a:endParaRPr lang="en-US" sz="225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ctr">
              <a:buNone/>
            </a:pPr>
            <a:r>
              <a:rPr lang="en-US" sz="22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＝ 1個あたりの利益</a:t>
            </a:r>
            <a:endParaRPr lang="en-US" sz="22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39" name="Shape 42"/>
          <p:cNvSpPr/>
          <p:nvPr/>
        </p:nvSpPr>
        <p:spPr>
          <a:xfrm>
            <a:off x="5989320" y="335584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0" name="Text 43"/>
          <p:cNvSpPr/>
          <p:nvPr/>
        </p:nvSpPr>
        <p:spPr>
          <a:xfrm>
            <a:off x="6135624" y="333756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ワーク② 価格の理由を作る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1" name="Shape 44"/>
          <p:cNvSpPr/>
          <p:nvPr/>
        </p:nvSpPr>
        <p:spPr>
          <a:xfrm>
            <a:off x="5989320" y="3703320"/>
            <a:ext cx="55321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2" name="Text 45"/>
          <p:cNvSpPr/>
          <p:nvPr/>
        </p:nvSpPr>
        <p:spPr>
          <a:xfrm>
            <a:off x="6263640" y="3904488"/>
            <a:ext cx="2423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①販売価格：　　　円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3" name="Text 46"/>
          <p:cNvSpPr/>
          <p:nvPr/>
        </p:nvSpPr>
        <p:spPr>
          <a:xfrm>
            <a:off x="8778240" y="3904488"/>
            <a:ext cx="2423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②原価：　　　　　円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4" name="Text 47"/>
          <p:cNvSpPr/>
          <p:nvPr/>
        </p:nvSpPr>
        <p:spPr>
          <a:xfrm>
            <a:off x="6263640" y="4288536"/>
            <a:ext cx="2423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③販促費：　　　　円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5" name="Text 48"/>
          <p:cNvSpPr/>
          <p:nvPr/>
        </p:nvSpPr>
        <p:spPr>
          <a:xfrm>
            <a:off x="8778240" y="4288536"/>
            <a:ext cx="2423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④利益：　　　　　円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6" name="Text 49"/>
          <p:cNvSpPr/>
          <p:nvPr/>
        </p:nvSpPr>
        <p:spPr>
          <a:xfrm>
            <a:off x="6263640" y="4672584"/>
            <a:ext cx="2423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⑤競合価格：　　　円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7" name="Text 50"/>
          <p:cNvSpPr/>
          <p:nvPr/>
        </p:nvSpPr>
        <p:spPr>
          <a:xfrm>
            <a:off x="8778240" y="4672584"/>
            <a:ext cx="2423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⑥お客様が納得する理由：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8" name="Shape 51"/>
          <p:cNvSpPr/>
          <p:nvPr/>
        </p:nvSpPr>
        <p:spPr>
          <a:xfrm>
            <a:off x="658368" y="5596128"/>
            <a:ext cx="10863072" cy="512064"/>
          </a:xfrm>
          <a:prstGeom prst="roundRect">
            <a:avLst>
              <a:gd name="adj" fmla="val 14286"/>
            </a:avLst>
          </a:prstGeom>
          <a:solidFill>
            <a:srgbClr val="FFF2F2"/>
          </a:solidFill>
          <a:ln w="12700">
            <a:solidFill>
              <a:srgbClr val="F3CACA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9" name="Text 52"/>
          <p:cNvSpPr/>
          <p:nvPr/>
        </p:nvSpPr>
        <p:spPr>
          <a:xfrm>
            <a:off x="868680" y="5742432"/>
            <a:ext cx="10332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例：240円｜自家製カレー・ゴロゴロ肉・焼き立て時間がわかるため、朝食1食分として満足できる価格にする。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48644" p14:dur="2000"/>
    </mc:Choice>
    <mc:Fallback>
      <p:transition spd="slow" advTm="1486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Shape 0"/>
          <p:cNvSpPr/>
          <p:nvPr/>
        </p:nvSpPr>
        <p:spPr>
          <a:xfrm>
            <a:off x="0" y="6327648"/>
            <a:ext cx="2560320" cy="228600"/>
          </a:xfrm>
          <a:prstGeom prst="roundRect">
            <a:avLst>
              <a:gd name="adj" fmla="val 12000"/>
            </a:avLst>
          </a:prstGeom>
          <a:solidFill>
            <a:srgbClr val="C62828">
              <a:alpha val="92000"/>
            </a:srgbClr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6" name="Shape 1"/>
          <p:cNvSpPr/>
          <p:nvPr/>
        </p:nvSpPr>
        <p:spPr>
          <a:xfrm>
            <a:off x="43891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7" name="Shape 2"/>
          <p:cNvSpPr/>
          <p:nvPr/>
        </p:nvSpPr>
        <p:spPr>
          <a:xfrm>
            <a:off x="54864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8" name="Shape 3"/>
          <p:cNvSpPr/>
          <p:nvPr/>
        </p:nvSpPr>
        <p:spPr>
          <a:xfrm>
            <a:off x="658368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9" name="Shape 4"/>
          <p:cNvSpPr/>
          <p:nvPr/>
        </p:nvSpPr>
        <p:spPr>
          <a:xfrm>
            <a:off x="768096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0" name="Shape 5"/>
          <p:cNvSpPr/>
          <p:nvPr/>
        </p:nvSpPr>
        <p:spPr>
          <a:xfrm>
            <a:off x="877824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1" name="Shape 6"/>
          <p:cNvSpPr/>
          <p:nvPr/>
        </p:nvSpPr>
        <p:spPr>
          <a:xfrm>
            <a:off x="98755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2" name="Shape 7"/>
          <p:cNvSpPr/>
          <p:nvPr/>
        </p:nvSpPr>
        <p:spPr>
          <a:xfrm>
            <a:off x="109728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3" name="Shape 8"/>
          <p:cNvSpPr/>
          <p:nvPr/>
        </p:nvSpPr>
        <p:spPr>
          <a:xfrm>
            <a:off x="43891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4" name="Shape 9"/>
          <p:cNvSpPr/>
          <p:nvPr/>
        </p:nvSpPr>
        <p:spPr>
          <a:xfrm>
            <a:off x="54864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5" name="Shape 10"/>
          <p:cNvSpPr/>
          <p:nvPr/>
        </p:nvSpPr>
        <p:spPr>
          <a:xfrm>
            <a:off x="658368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6" name="Shape 11"/>
          <p:cNvSpPr/>
          <p:nvPr/>
        </p:nvSpPr>
        <p:spPr>
          <a:xfrm>
            <a:off x="768096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7" name="Shape 12"/>
          <p:cNvSpPr/>
          <p:nvPr/>
        </p:nvSpPr>
        <p:spPr>
          <a:xfrm>
            <a:off x="877824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8" name="Shape 13"/>
          <p:cNvSpPr/>
          <p:nvPr/>
        </p:nvSpPr>
        <p:spPr>
          <a:xfrm>
            <a:off x="98755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69" name="Shape 14"/>
          <p:cNvSpPr/>
          <p:nvPr/>
        </p:nvSpPr>
        <p:spPr>
          <a:xfrm>
            <a:off x="109728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0" name="Text 15"/>
          <p:cNvSpPr/>
          <p:nvPr/>
        </p:nvSpPr>
        <p:spPr>
          <a:xfrm>
            <a:off x="11411712" y="64739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9AA0A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5</a:t>
            </a:r>
            <a:endParaRPr lang="en-US" sz="8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1" name="Shape 16"/>
          <p:cNvSpPr/>
          <p:nvPr/>
        </p:nvSpPr>
        <p:spPr>
          <a:xfrm>
            <a:off x="502920" y="3840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2" name="Text 17"/>
          <p:cNvSpPr/>
          <p:nvPr/>
        </p:nvSpPr>
        <p:spPr>
          <a:xfrm>
            <a:off x="502920" y="4480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STEP 3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3" name="Text 18"/>
          <p:cNvSpPr/>
          <p:nvPr/>
        </p:nvSpPr>
        <p:spPr>
          <a:xfrm>
            <a:off x="1600200" y="329184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Place：販売チャネル戦略</a:t>
            </a:r>
            <a:endParaRPr lang="en-US" sz="2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4" name="Shape 19"/>
          <p:cNvSpPr/>
          <p:nvPr/>
        </p:nvSpPr>
        <p:spPr>
          <a:xfrm>
            <a:off x="658368" y="850392"/>
            <a:ext cx="566928" cy="320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5" name="Text 20"/>
          <p:cNvSpPr/>
          <p:nvPr/>
        </p:nvSpPr>
        <p:spPr>
          <a:xfrm>
            <a:off x="658368" y="987552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販売チャネル戦略は「お客様が買いやすい場所・時間・方法」を設計することです。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6" name="Shape 21"/>
          <p:cNvSpPr/>
          <p:nvPr/>
        </p:nvSpPr>
        <p:spPr>
          <a:xfrm>
            <a:off x="658368" y="143560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7" name="Text 22"/>
          <p:cNvSpPr/>
          <p:nvPr/>
        </p:nvSpPr>
        <p:spPr>
          <a:xfrm>
            <a:off x="804672" y="141732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考えること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8" name="Shape 23"/>
          <p:cNvSpPr/>
          <p:nvPr/>
        </p:nvSpPr>
        <p:spPr>
          <a:xfrm>
            <a:off x="658368" y="1783080"/>
            <a:ext cx="32918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79" name="Text 24"/>
          <p:cNvSpPr/>
          <p:nvPr/>
        </p:nvSpPr>
        <p:spPr>
          <a:xfrm>
            <a:off x="886968" y="19476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どこで買えるか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0" name="Text 25"/>
          <p:cNvSpPr/>
          <p:nvPr/>
        </p:nvSpPr>
        <p:spPr>
          <a:xfrm>
            <a:off x="1984248" y="1947672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店舗、通販、出張販売、委託販売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1" name="Shape 26"/>
          <p:cNvSpPr/>
          <p:nvPr/>
        </p:nvSpPr>
        <p:spPr>
          <a:xfrm>
            <a:off x="4389120" y="1783080"/>
            <a:ext cx="32918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2" name="Text 27"/>
          <p:cNvSpPr/>
          <p:nvPr/>
        </p:nvSpPr>
        <p:spPr>
          <a:xfrm>
            <a:off x="4617720" y="19476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いつ買えるか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3" name="Text 28"/>
          <p:cNvSpPr/>
          <p:nvPr/>
        </p:nvSpPr>
        <p:spPr>
          <a:xfrm>
            <a:off x="5715000" y="1947672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営業時間、営業日、予約枠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4" name="Shape 29"/>
          <p:cNvSpPr/>
          <p:nvPr/>
        </p:nvSpPr>
        <p:spPr>
          <a:xfrm>
            <a:off x="8119872" y="1783080"/>
            <a:ext cx="32918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5" name="Text 30"/>
          <p:cNvSpPr/>
          <p:nvPr/>
        </p:nvSpPr>
        <p:spPr>
          <a:xfrm>
            <a:off x="8348472" y="19476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どう買えるか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6" name="Text 31"/>
          <p:cNvSpPr/>
          <p:nvPr/>
        </p:nvSpPr>
        <p:spPr>
          <a:xfrm>
            <a:off x="9445752" y="1947672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電話、LINE、DM、予約サイト、店頭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7" name="Shape 32"/>
          <p:cNvSpPr/>
          <p:nvPr/>
        </p:nvSpPr>
        <p:spPr>
          <a:xfrm>
            <a:off x="658368" y="2926080"/>
            <a:ext cx="32918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8" name="Text 33"/>
          <p:cNvSpPr/>
          <p:nvPr/>
        </p:nvSpPr>
        <p:spPr>
          <a:xfrm>
            <a:off x="886968" y="30906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すぐ買えるか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89" name="Text 34"/>
          <p:cNvSpPr/>
          <p:nvPr/>
        </p:nvSpPr>
        <p:spPr>
          <a:xfrm>
            <a:off x="1984248" y="3090672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00" dirty="0" err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当日対応、受け取り時間、在庫</a:t>
            </a:r>
            <a:endParaRPr 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0" name="Shape 35"/>
          <p:cNvSpPr/>
          <p:nvPr/>
        </p:nvSpPr>
        <p:spPr>
          <a:xfrm>
            <a:off x="4389120" y="2926080"/>
            <a:ext cx="32918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1" name="Text 36"/>
          <p:cNvSpPr/>
          <p:nvPr/>
        </p:nvSpPr>
        <p:spPr>
          <a:xfrm>
            <a:off x="4617720" y="309067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続けやすいか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2" name="Text 37"/>
          <p:cNvSpPr/>
          <p:nvPr/>
        </p:nvSpPr>
        <p:spPr>
          <a:xfrm>
            <a:off x="5715000" y="3090672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定期利用、来店頻度の提案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3" name="Shape 38"/>
          <p:cNvSpPr/>
          <p:nvPr/>
        </p:nvSpPr>
        <p:spPr>
          <a:xfrm>
            <a:off x="658368" y="427024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4" name="Text 39"/>
          <p:cNvSpPr/>
          <p:nvPr/>
        </p:nvSpPr>
        <p:spPr>
          <a:xfrm>
            <a:off x="804672" y="425196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ワーク③ 買いやすさを設計する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5" name="Shape 40"/>
          <p:cNvSpPr/>
          <p:nvPr/>
        </p:nvSpPr>
        <p:spPr>
          <a:xfrm>
            <a:off x="658368" y="4617720"/>
            <a:ext cx="64008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6" name="Text 41"/>
          <p:cNvSpPr/>
          <p:nvPr/>
        </p:nvSpPr>
        <p:spPr>
          <a:xfrm>
            <a:off x="914400" y="4800600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①販売場所：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7" name="Text 42"/>
          <p:cNvSpPr/>
          <p:nvPr/>
        </p:nvSpPr>
        <p:spPr>
          <a:xfrm>
            <a:off x="3886200" y="4800600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②営業時間・曜日：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8" name="Text 43"/>
          <p:cNvSpPr/>
          <p:nvPr/>
        </p:nvSpPr>
        <p:spPr>
          <a:xfrm>
            <a:off x="914400" y="5093208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③注文・予約方法：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99" name="Text 44"/>
          <p:cNvSpPr/>
          <p:nvPr/>
        </p:nvSpPr>
        <p:spPr>
          <a:xfrm>
            <a:off x="3886200" y="5093208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④当日利用の可否：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00" name="Text 45"/>
          <p:cNvSpPr/>
          <p:nvPr/>
        </p:nvSpPr>
        <p:spPr>
          <a:xfrm>
            <a:off x="914400" y="5385816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⑤受け取り・提供方法：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01" name="Text 46"/>
          <p:cNvSpPr/>
          <p:nvPr/>
        </p:nvSpPr>
        <p:spPr>
          <a:xfrm>
            <a:off x="3886200" y="5385816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⑥おすすめ頻度：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02" name="Shape 47"/>
          <p:cNvSpPr/>
          <p:nvPr/>
        </p:nvSpPr>
        <p:spPr>
          <a:xfrm>
            <a:off x="7360920" y="4160520"/>
            <a:ext cx="4160520" cy="1627632"/>
          </a:xfrm>
          <a:prstGeom prst="roundRect">
            <a:avLst>
              <a:gd name="adj" fmla="val 4494"/>
            </a:avLst>
          </a:prstGeom>
          <a:solidFill>
            <a:srgbClr val="FFF2F2"/>
          </a:solidFill>
          <a:ln w="12700">
            <a:solidFill>
              <a:srgbClr val="F3CACA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03" name="Text 48"/>
          <p:cNvSpPr/>
          <p:nvPr/>
        </p:nvSpPr>
        <p:spPr>
          <a:xfrm>
            <a:off x="7635240" y="437083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例：焼き立てカレーパン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04" name="Text 49"/>
          <p:cNvSpPr/>
          <p:nvPr/>
        </p:nvSpPr>
        <p:spPr>
          <a:xfrm>
            <a:off x="7635240" y="4736592"/>
            <a:ext cx="3474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学校近くの店舗で朝7時から販売。焼き上がり時間を店頭看板・LINE・Xで発信し、登校・出勤前に買いやすい形にする。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69947" p14:dur="2000"/>
    </mc:Choice>
    <mc:Fallback>
      <p:transition spd="slow" advTm="16994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Shape 0"/>
          <p:cNvSpPr/>
          <p:nvPr/>
        </p:nvSpPr>
        <p:spPr>
          <a:xfrm>
            <a:off x="0" y="6327648"/>
            <a:ext cx="2560320" cy="228600"/>
          </a:xfrm>
          <a:prstGeom prst="roundRect">
            <a:avLst>
              <a:gd name="adj" fmla="val 12000"/>
            </a:avLst>
          </a:prstGeom>
          <a:solidFill>
            <a:srgbClr val="C62828">
              <a:alpha val="92000"/>
            </a:srgbClr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1" name="Shape 1"/>
          <p:cNvSpPr/>
          <p:nvPr/>
        </p:nvSpPr>
        <p:spPr>
          <a:xfrm>
            <a:off x="43891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2" name="Shape 2"/>
          <p:cNvSpPr/>
          <p:nvPr/>
        </p:nvSpPr>
        <p:spPr>
          <a:xfrm>
            <a:off x="54864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3" name="Shape 3"/>
          <p:cNvSpPr/>
          <p:nvPr/>
        </p:nvSpPr>
        <p:spPr>
          <a:xfrm>
            <a:off x="658368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4" name="Shape 4"/>
          <p:cNvSpPr/>
          <p:nvPr/>
        </p:nvSpPr>
        <p:spPr>
          <a:xfrm>
            <a:off x="768096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5" name="Shape 5"/>
          <p:cNvSpPr/>
          <p:nvPr/>
        </p:nvSpPr>
        <p:spPr>
          <a:xfrm>
            <a:off x="877824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6" name="Shape 6"/>
          <p:cNvSpPr/>
          <p:nvPr/>
        </p:nvSpPr>
        <p:spPr>
          <a:xfrm>
            <a:off x="98755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7" name="Shape 7"/>
          <p:cNvSpPr/>
          <p:nvPr/>
        </p:nvSpPr>
        <p:spPr>
          <a:xfrm>
            <a:off x="109728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8" name="Shape 8"/>
          <p:cNvSpPr/>
          <p:nvPr/>
        </p:nvSpPr>
        <p:spPr>
          <a:xfrm>
            <a:off x="43891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9" name="Shape 9"/>
          <p:cNvSpPr/>
          <p:nvPr/>
        </p:nvSpPr>
        <p:spPr>
          <a:xfrm>
            <a:off x="54864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0" name="Shape 10"/>
          <p:cNvSpPr/>
          <p:nvPr/>
        </p:nvSpPr>
        <p:spPr>
          <a:xfrm>
            <a:off x="658368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1" name="Shape 11"/>
          <p:cNvSpPr/>
          <p:nvPr/>
        </p:nvSpPr>
        <p:spPr>
          <a:xfrm>
            <a:off x="768096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2" name="Shape 12"/>
          <p:cNvSpPr/>
          <p:nvPr/>
        </p:nvSpPr>
        <p:spPr>
          <a:xfrm>
            <a:off x="877824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3" name="Shape 13"/>
          <p:cNvSpPr/>
          <p:nvPr/>
        </p:nvSpPr>
        <p:spPr>
          <a:xfrm>
            <a:off x="98755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4" name="Shape 14"/>
          <p:cNvSpPr/>
          <p:nvPr/>
        </p:nvSpPr>
        <p:spPr>
          <a:xfrm>
            <a:off x="109728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5" name="Text 15"/>
          <p:cNvSpPr/>
          <p:nvPr/>
        </p:nvSpPr>
        <p:spPr>
          <a:xfrm>
            <a:off x="11411712" y="64739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9AA0A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6</a:t>
            </a:r>
            <a:endParaRPr lang="en-US" sz="8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6" name="Shape 16"/>
          <p:cNvSpPr/>
          <p:nvPr/>
        </p:nvSpPr>
        <p:spPr>
          <a:xfrm>
            <a:off x="502920" y="3840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7" name="Text 17"/>
          <p:cNvSpPr/>
          <p:nvPr/>
        </p:nvSpPr>
        <p:spPr>
          <a:xfrm>
            <a:off x="502920" y="4480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STEP 4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8" name="Text 18"/>
          <p:cNvSpPr/>
          <p:nvPr/>
        </p:nvSpPr>
        <p:spPr>
          <a:xfrm>
            <a:off x="1600200" y="329184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Promotion：プロモーション戦略</a:t>
            </a:r>
            <a:endParaRPr lang="en-US" sz="2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9" name="Shape 19"/>
          <p:cNvSpPr/>
          <p:nvPr/>
        </p:nvSpPr>
        <p:spPr>
          <a:xfrm>
            <a:off x="658368" y="850392"/>
            <a:ext cx="566928" cy="320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0" name="Text 20"/>
          <p:cNvSpPr/>
          <p:nvPr/>
        </p:nvSpPr>
        <p:spPr>
          <a:xfrm>
            <a:off x="658368" y="987552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プロモーション戦略は「知ってもらう→試してもらう→続けてもらう」流れを作ることです。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1" name="Shape 21"/>
          <p:cNvSpPr/>
          <p:nvPr/>
        </p:nvSpPr>
        <p:spPr>
          <a:xfrm>
            <a:off x="658368" y="143560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2" name="Text 22"/>
          <p:cNvSpPr/>
          <p:nvPr/>
        </p:nvSpPr>
        <p:spPr>
          <a:xfrm>
            <a:off x="804672" y="141732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目的別に考える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3" name="Shape 23"/>
          <p:cNvSpPr/>
          <p:nvPr/>
        </p:nvSpPr>
        <p:spPr>
          <a:xfrm>
            <a:off x="713232" y="1783080"/>
            <a:ext cx="2331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4" name="Shape 24"/>
          <p:cNvSpPr/>
          <p:nvPr/>
        </p:nvSpPr>
        <p:spPr>
          <a:xfrm>
            <a:off x="896112" y="1993392"/>
            <a:ext cx="384048" cy="384048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5" name="Text 25"/>
          <p:cNvSpPr/>
          <p:nvPr/>
        </p:nvSpPr>
        <p:spPr>
          <a:xfrm>
            <a:off x="896112" y="20756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1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6" name="Text 26"/>
          <p:cNvSpPr/>
          <p:nvPr/>
        </p:nvSpPr>
        <p:spPr>
          <a:xfrm>
            <a:off x="896112" y="25146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知ってもらう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7" name="Text 27"/>
          <p:cNvSpPr/>
          <p:nvPr/>
        </p:nvSpPr>
        <p:spPr>
          <a:xfrm>
            <a:off x="941832" y="2816352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SNS、チラシ、看板、広告、広報</a:t>
            </a:r>
            <a:endParaRPr lang="en-US" sz="9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8" name="Shape 28"/>
          <p:cNvSpPr/>
          <p:nvPr/>
        </p:nvSpPr>
        <p:spPr>
          <a:xfrm>
            <a:off x="3163824" y="2231136"/>
            <a:ext cx="201168" cy="320040"/>
          </a:xfrm>
          <a:prstGeom prst="chevron">
            <a:avLst/>
          </a:prstGeom>
          <a:solidFill>
            <a:srgbClr val="6B7280">
              <a:alpha val="60000"/>
            </a:srgbClr>
          </a:solidFill>
          <a:ln w="12700">
            <a:solidFill>
              <a:srgbClr val="6B72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39" name="Shape 29"/>
          <p:cNvSpPr/>
          <p:nvPr/>
        </p:nvSpPr>
        <p:spPr>
          <a:xfrm>
            <a:off x="3502152" y="1783080"/>
            <a:ext cx="2331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0" name="Shape 30"/>
          <p:cNvSpPr/>
          <p:nvPr/>
        </p:nvSpPr>
        <p:spPr>
          <a:xfrm>
            <a:off x="3685032" y="1993392"/>
            <a:ext cx="384048" cy="384048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1" name="Text 31"/>
          <p:cNvSpPr/>
          <p:nvPr/>
        </p:nvSpPr>
        <p:spPr>
          <a:xfrm>
            <a:off x="3685032" y="20756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2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2" name="Text 32"/>
          <p:cNvSpPr/>
          <p:nvPr/>
        </p:nvSpPr>
        <p:spPr>
          <a:xfrm>
            <a:off x="3685032" y="25146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手に取ってもらう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3" name="Text 33"/>
          <p:cNvSpPr/>
          <p:nvPr/>
        </p:nvSpPr>
        <p:spPr>
          <a:xfrm>
            <a:off x="3730752" y="2816352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試食、体験、初回特典、イベント</a:t>
            </a:r>
            <a:endParaRPr lang="en-US" sz="9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4" name="Shape 34"/>
          <p:cNvSpPr/>
          <p:nvPr/>
        </p:nvSpPr>
        <p:spPr>
          <a:xfrm>
            <a:off x="5952744" y="2231136"/>
            <a:ext cx="201168" cy="320040"/>
          </a:xfrm>
          <a:prstGeom prst="chevron">
            <a:avLst/>
          </a:prstGeom>
          <a:solidFill>
            <a:srgbClr val="6B7280">
              <a:alpha val="60000"/>
            </a:srgbClr>
          </a:solidFill>
          <a:ln w="12700">
            <a:solidFill>
              <a:srgbClr val="6B72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5" name="Shape 35"/>
          <p:cNvSpPr/>
          <p:nvPr/>
        </p:nvSpPr>
        <p:spPr>
          <a:xfrm>
            <a:off x="6291072" y="1783080"/>
            <a:ext cx="2331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6" name="Shape 36"/>
          <p:cNvSpPr/>
          <p:nvPr/>
        </p:nvSpPr>
        <p:spPr>
          <a:xfrm>
            <a:off x="6473952" y="1993392"/>
            <a:ext cx="384048" cy="384048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7" name="Text 37"/>
          <p:cNvSpPr/>
          <p:nvPr/>
        </p:nvSpPr>
        <p:spPr>
          <a:xfrm>
            <a:off x="6473952" y="20756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3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8" name="Text 38"/>
          <p:cNvSpPr/>
          <p:nvPr/>
        </p:nvSpPr>
        <p:spPr>
          <a:xfrm>
            <a:off x="6473952" y="25146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リピートしてもらう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49" name="Text 39"/>
          <p:cNvSpPr/>
          <p:nvPr/>
        </p:nvSpPr>
        <p:spPr>
          <a:xfrm>
            <a:off x="6519672" y="2816352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LINE配信、スタンプカード、次回提案</a:t>
            </a:r>
            <a:endParaRPr lang="en-US" sz="9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0" name="Shape 40"/>
          <p:cNvSpPr/>
          <p:nvPr/>
        </p:nvSpPr>
        <p:spPr>
          <a:xfrm>
            <a:off x="8741664" y="2231136"/>
            <a:ext cx="201168" cy="320040"/>
          </a:xfrm>
          <a:prstGeom prst="chevron">
            <a:avLst/>
          </a:prstGeom>
          <a:solidFill>
            <a:srgbClr val="6B7280">
              <a:alpha val="60000"/>
            </a:srgbClr>
          </a:solidFill>
          <a:ln w="12700">
            <a:solidFill>
              <a:srgbClr val="6B72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1" name="Shape 41"/>
          <p:cNvSpPr/>
          <p:nvPr/>
        </p:nvSpPr>
        <p:spPr>
          <a:xfrm>
            <a:off x="9079992" y="1783080"/>
            <a:ext cx="2331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2" name="Shape 42"/>
          <p:cNvSpPr/>
          <p:nvPr/>
        </p:nvSpPr>
        <p:spPr>
          <a:xfrm>
            <a:off x="9262872" y="1993392"/>
            <a:ext cx="384048" cy="384048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3" name="Text 43"/>
          <p:cNvSpPr/>
          <p:nvPr/>
        </p:nvSpPr>
        <p:spPr>
          <a:xfrm>
            <a:off x="9262872" y="20756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4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4" name="Text 44"/>
          <p:cNvSpPr/>
          <p:nvPr/>
        </p:nvSpPr>
        <p:spPr>
          <a:xfrm>
            <a:off x="9262872" y="25146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評価を確認する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5" name="Text 45"/>
          <p:cNvSpPr/>
          <p:nvPr/>
        </p:nvSpPr>
        <p:spPr>
          <a:xfrm>
            <a:off x="9308592" y="2816352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9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感想、アンケート、口コミ、直接ヒアリング</a:t>
            </a:r>
            <a:endParaRPr lang="en-US" sz="9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6" name="Shape 46"/>
          <p:cNvSpPr/>
          <p:nvPr/>
        </p:nvSpPr>
        <p:spPr>
          <a:xfrm>
            <a:off x="658368" y="349300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7" name="Text 47"/>
          <p:cNvSpPr/>
          <p:nvPr/>
        </p:nvSpPr>
        <p:spPr>
          <a:xfrm>
            <a:off x="804672" y="347472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ワーク④ 販促の流れを作る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8" name="Shape 48"/>
          <p:cNvSpPr/>
          <p:nvPr/>
        </p:nvSpPr>
        <p:spPr>
          <a:xfrm>
            <a:off x="658368" y="3840480"/>
            <a:ext cx="640080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9" name="Text 49"/>
          <p:cNvSpPr/>
          <p:nvPr/>
        </p:nvSpPr>
        <p:spPr>
          <a:xfrm>
            <a:off x="914400" y="4069080"/>
            <a:ext cx="2011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①知ってもらう方法：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0" name="Shape 50"/>
          <p:cNvSpPr/>
          <p:nvPr/>
        </p:nvSpPr>
        <p:spPr>
          <a:xfrm>
            <a:off x="2852928" y="4187952"/>
            <a:ext cx="3749040" cy="0"/>
          </a:xfrm>
          <a:prstGeom prst="line">
            <a:avLst/>
          </a:prstGeom>
          <a:noFill/>
          <a:ln w="762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1" name="Text 51"/>
          <p:cNvSpPr/>
          <p:nvPr/>
        </p:nvSpPr>
        <p:spPr>
          <a:xfrm>
            <a:off x="914400" y="4306824"/>
            <a:ext cx="2011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②初回購入のきっかけ：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2" name="Shape 52"/>
          <p:cNvSpPr/>
          <p:nvPr/>
        </p:nvSpPr>
        <p:spPr>
          <a:xfrm>
            <a:off x="2852928" y="4425696"/>
            <a:ext cx="3749040" cy="0"/>
          </a:xfrm>
          <a:prstGeom prst="line">
            <a:avLst/>
          </a:prstGeom>
          <a:noFill/>
          <a:ln w="762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3" name="Text 53"/>
          <p:cNvSpPr/>
          <p:nvPr/>
        </p:nvSpPr>
        <p:spPr>
          <a:xfrm>
            <a:off x="914400" y="4544568"/>
            <a:ext cx="2011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③2回目につなげる方法：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4" name="Shape 54"/>
          <p:cNvSpPr/>
          <p:nvPr/>
        </p:nvSpPr>
        <p:spPr>
          <a:xfrm>
            <a:off x="2852928" y="4663440"/>
            <a:ext cx="3749040" cy="0"/>
          </a:xfrm>
          <a:prstGeom prst="line">
            <a:avLst/>
          </a:prstGeom>
          <a:noFill/>
          <a:ln w="762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5" name="Text 55"/>
          <p:cNvSpPr/>
          <p:nvPr/>
        </p:nvSpPr>
        <p:spPr>
          <a:xfrm>
            <a:off x="914400" y="4782312"/>
            <a:ext cx="2011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④お客様の声を聞く方法：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6" name="Shape 56"/>
          <p:cNvSpPr/>
          <p:nvPr/>
        </p:nvSpPr>
        <p:spPr>
          <a:xfrm>
            <a:off x="2852928" y="4901184"/>
            <a:ext cx="3749040" cy="0"/>
          </a:xfrm>
          <a:prstGeom prst="line">
            <a:avLst/>
          </a:prstGeom>
          <a:noFill/>
          <a:ln w="762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7" name="Text 57"/>
          <p:cNvSpPr/>
          <p:nvPr/>
        </p:nvSpPr>
        <p:spPr>
          <a:xfrm>
            <a:off x="914400" y="5020056"/>
            <a:ext cx="2011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⑤発信する一言メッセージ：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8" name="Shape 58"/>
          <p:cNvSpPr/>
          <p:nvPr/>
        </p:nvSpPr>
        <p:spPr>
          <a:xfrm>
            <a:off x="2852928" y="5138928"/>
            <a:ext cx="3749040" cy="0"/>
          </a:xfrm>
          <a:prstGeom prst="line">
            <a:avLst/>
          </a:prstGeom>
          <a:noFill/>
          <a:ln w="762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9" name="Shape 59"/>
          <p:cNvSpPr/>
          <p:nvPr/>
        </p:nvSpPr>
        <p:spPr>
          <a:xfrm>
            <a:off x="7360920" y="3840480"/>
            <a:ext cx="4160520" cy="1463040"/>
          </a:xfrm>
          <a:prstGeom prst="roundRect">
            <a:avLst>
              <a:gd name="adj" fmla="val 5000"/>
            </a:avLst>
          </a:prstGeom>
          <a:solidFill>
            <a:srgbClr val="FFF2F2"/>
          </a:solidFill>
          <a:ln w="12700">
            <a:solidFill>
              <a:srgbClr val="F3CACA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70" name="Text 60"/>
          <p:cNvSpPr/>
          <p:nvPr/>
        </p:nvSpPr>
        <p:spPr>
          <a:xfrm>
            <a:off x="7635240" y="4069080"/>
            <a:ext cx="3474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例：焼き立てカレーパン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71" name="Text 61"/>
          <p:cNvSpPr/>
          <p:nvPr/>
        </p:nvSpPr>
        <p:spPr>
          <a:xfrm>
            <a:off x="7635240" y="443484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SNSと店頭看板で焼き上がり時間を告知。友達紹介・投稿で小さなサービス、常連さん用スタンプカードで継続につなげる。</a:t>
            </a:r>
            <a:endParaRPr 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65817" p14:dur="2000"/>
    </mc:Choice>
    <mc:Fallback>
      <p:transition spd="slow" advTm="16581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Shape 0"/>
          <p:cNvSpPr/>
          <p:nvPr/>
        </p:nvSpPr>
        <p:spPr>
          <a:xfrm>
            <a:off x="0" y="6327648"/>
            <a:ext cx="2560320" cy="228600"/>
          </a:xfrm>
          <a:prstGeom prst="roundRect">
            <a:avLst>
              <a:gd name="adj" fmla="val 12000"/>
            </a:avLst>
          </a:prstGeom>
          <a:solidFill>
            <a:srgbClr val="C62828">
              <a:alpha val="92000"/>
            </a:srgbClr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78" name="Shape 1"/>
          <p:cNvSpPr/>
          <p:nvPr/>
        </p:nvSpPr>
        <p:spPr>
          <a:xfrm>
            <a:off x="43891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79" name="Shape 2"/>
          <p:cNvSpPr/>
          <p:nvPr/>
        </p:nvSpPr>
        <p:spPr>
          <a:xfrm>
            <a:off x="54864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0" name="Shape 3"/>
          <p:cNvSpPr/>
          <p:nvPr/>
        </p:nvSpPr>
        <p:spPr>
          <a:xfrm>
            <a:off x="658368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1" name="Shape 4"/>
          <p:cNvSpPr/>
          <p:nvPr/>
        </p:nvSpPr>
        <p:spPr>
          <a:xfrm>
            <a:off x="768096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2" name="Shape 5"/>
          <p:cNvSpPr/>
          <p:nvPr/>
        </p:nvSpPr>
        <p:spPr>
          <a:xfrm>
            <a:off x="877824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3" name="Shape 6"/>
          <p:cNvSpPr/>
          <p:nvPr/>
        </p:nvSpPr>
        <p:spPr>
          <a:xfrm>
            <a:off x="98755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4" name="Shape 7"/>
          <p:cNvSpPr/>
          <p:nvPr/>
        </p:nvSpPr>
        <p:spPr>
          <a:xfrm>
            <a:off x="109728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5" name="Shape 8"/>
          <p:cNvSpPr/>
          <p:nvPr/>
        </p:nvSpPr>
        <p:spPr>
          <a:xfrm>
            <a:off x="43891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6" name="Shape 9"/>
          <p:cNvSpPr/>
          <p:nvPr/>
        </p:nvSpPr>
        <p:spPr>
          <a:xfrm>
            <a:off x="54864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7" name="Shape 10"/>
          <p:cNvSpPr/>
          <p:nvPr/>
        </p:nvSpPr>
        <p:spPr>
          <a:xfrm>
            <a:off x="658368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8" name="Shape 11"/>
          <p:cNvSpPr/>
          <p:nvPr/>
        </p:nvSpPr>
        <p:spPr>
          <a:xfrm>
            <a:off x="768096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9" name="Shape 12"/>
          <p:cNvSpPr/>
          <p:nvPr/>
        </p:nvSpPr>
        <p:spPr>
          <a:xfrm>
            <a:off x="877824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0" name="Shape 13"/>
          <p:cNvSpPr/>
          <p:nvPr/>
        </p:nvSpPr>
        <p:spPr>
          <a:xfrm>
            <a:off x="98755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1" name="Shape 14"/>
          <p:cNvSpPr/>
          <p:nvPr/>
        </p:nvSpPr>
        <p:spPr>
          <a:xfrm>
            <a:off x="109728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2" name="Text 15"/>
          <p:cNvSpPr/>
          <p:nvPr/>
        </p:nvSpPr>
        <p:spPr>
          <a:xfrm>
            <a:off x="11411712" y="64739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9AA0A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7</a:t>
            </a:r>
            <a:endParaRPr lang="en-US" sz="8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3" name="Text 16"/>
          <p:cNvSpPr/>
          <p:nvPr/>
        </p:nvSpPr>
        <p:spPr>
          <a:xfrm>
            <a:off x="658368" y="32004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4P統合ワーク：1つの商品として整える</a:t>
            </a:r>
            <a:endParaRPr lang="en-US" sz="2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4" name="Shape 17"/>
          <p:cNvSpPr/>
          <p:nvPr/>
        </p:nvSpPr>
        <p:spPr>
          <a:xfrm>
            <a:off x="658368" y="850392"/>
            <a:ext cx="566928" cy="320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5" name="Text 18"/>
          <p:cNvSpPr/>
          <p:nvPr/>
        </p:nvSpPr>
        <p:spPr>
          <a:xfrm>
            <a:off x="658368" y="987552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最後に、4つの戦略が同じターゲットに向いているか確認します。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6" name="Shape 19"/>
          <p:cNvSpPr/>
          <p:nvPr/>
        </p:nvSpPr>
        <p:spPr>
          <a:xfrm>
            <a:off x="658368" y="1508760"/>
            <a:ext cx="50749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7" name="Text 20"/>
          <p:cNvSpPr/>
          <p:nvPr/>
        </p:nvSpPr>
        <p:spPr>
          <a:xfrm>
            <a:off x="932688" y="172821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Product｜商品</a:t>
            </a:r>
            <a:endParaRPr lang="en-US" sz="15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8" name="Text 21"/>
          <p:cNvSpPr/>
          <p:nvPr/>
        </p:nvSpPr>
        <p:spPr>
          <a:xfrm>
            <a:off x="978408" y="2093976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商品名：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99" name="Shape 22"/>
          <p:cNvSpPr/>
          <p:nvPr/>
        </p:nvSpPr>
        <p:spPr>
          <a:xfrm>
            <a:off x="2761488" y="2221992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0" name="Text 23"/>
          <p:cNvSpPr/>
          <p:nvPr/>
        </p:nvSpPr>
        <p:spPr>
          <a:xfrm>
            <a:off x="978408" y="2441448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誰の課題を解決するか：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1" name="Shape 24"/>
          <p:cNvSpPr/>
          <p:nvPr/>
        </p:nvSpPr>
        <p:spPr>
          <a:xfrm>
            <a:off x="2761488" y="2569464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2" name="Text 25"/>
          <p:cNvSpPr/>
          <p:nvPr/>
        </p:nvSpPr>
        <p:spPr>
          <a:xfrm>
            <a:off x="978408" y="2788920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特徴・強み：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3" name="Shape 26"/>
          <p:cNvSpPr/>
          <p:nvPr/>
        </p:nvSpPr>
        <p:spPr>
          <a:xfrm>
            <a:off x="2761488" y="2916936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4" name="Shape 27"/>
          <p:cNvSpPr/>
          <p:nvPr/>
        </p:nvSpPr>
        <p:spPr>
          <a:xfrm>
            <a:off x="6281928" y="1508760"/>
            <a:ext cx="50749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5" name="Text 28"/>
          <p:cNvSpPr/>
          <p:nvPr/>
        </p:nvSpPr>
        <p:spPr>
          <a:xfrm>
            <a:off x="6556248" y="172821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Price｜価格</a:t>
            </a:r>
            <a:endParaRPr lang="en-US" sz="15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6" name="Text 29"/>
          <p:cNvSpPr/>
          <p:nvPr/>
        </p:nvSpPr>
        <p:spPr>
          <a:xfrm>
            <a:off x="6601968" y="2093976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販売価格：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7" name="Shape 30"/>
          <p:cNvSpPr/>
          <p:nvPr/>
        </p:nvSpPr>
        <p:spPr>
          <a:xfrm>
            <a:off x="8385048" y="2221992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8" name="Text 31"/>
          <p:cNvSpPr/>
          <p:nvPr/>
        </p:nvSpPr>
        <p:spPr>
          <a:xfrm>
            <a:off x="6601968" y="2441448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原価・販促費：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9" name="Shape 32"/>
          <p:cNvSpPr/>
          <p:nvPr/>
        </p:nvSpPr>
        <p:spPr>
          <a:xfrm>
            <a:off x="8385048" y="2569464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0" name="Text 33"/>
          <p:cNvSpPr/>
          <p:nvPr/>
        </p:nvSpPr>
        <p:spPr>
          <a:xfrm>
            <a:off x="6601968" y="2788920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価格の理由：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1" name="Shape 34"/>
          <p:cNvSpPr/>
          <p:nvPr/>
        </p:nvSpPr>
        <p:spPr>
          <a:xfrm>
            <a:off x="8385048" y="2916936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2" name="Shape 35"/>
          <p:cNvSpPr/>
          <p:nvPr/>
        </p:nvSpPr>
        <p:spPr>
          <a:xfrm>
            <a:off x="658368" y="3474720"/>
            <a:ext cx="50749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3" name="Text 36"/>
          <p:cNvSpPr/>
          <p:nvPr/>
        </p:nvSpPr>
        <p:spPr>
          <a:xfrm>
            <a:off x="932688" y="369417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Place｜販売チャネル</a:t>
            </a:r>
            <a:endParaRPr lang="en-US" sz="15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4" name="Text 37"/>
          <p:cNvSpPr/>
          <p:nvPr/>
        </p:nvSpPr>
        <p:spPr>
          <a:xfrm>
            <a:off x="978408" y="4059936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販売場所：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5" name="Shape 38"/>
          <p:cNvSpPr/>
          <p:nvPr/>
        </p:nvSpPr>
        <p:spPr>
          <a:xfrm>
            <a:off x="2761488" y="4187952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6" name="Text 39"/>
          <p:cNvSpPr/>
          <p:nvPr/>
        </p:nvSpPr>
        <p:spPr>
          <a:xfrm>
            <a:off x="978408" y="4407408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注文・予約方法：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7" name="Shape 40"/>
          <p:cNvSpPr/>
          <p:nvPr/>
        </p:nvSpPr>
        <p:spPr>
          <a:xfrm>
            <a:off x="2761488" y="4535424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8" name="Text 41"/>
          <p:cNvSpPr/>
          <p:nvPr/>
        </p:nvSpPr>
        <p:spPr>
          <a:xfrm>
            <a:off x="978408" y="4754880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買いやすくする工夫：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19" name="Shape 42"/>
          <p:cNvSpPr/>
          <p:nvPr/>
        </p:nvSpPr>
        <p:spPr>
          <a:xfrm>
            <a:off x="2761488" y="4882896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0" name="Shape 43"/>
          <p:cNvSpPr/>
          <p:nvPr/>
        </p:nvSpPr>
        <p:spPr>
          <a:xfrm>
            <a:off x="6281928" y="3474720"/>
            <a:ext cx="50749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1" name="Text 44"/>
          <p:cNvSpPr/>
          <p:nvPr/>
        </p:nvSpPr>
        <p:spPr>
          <a:xfrm>
            <a:off x="6556248" y="369417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Promotion｜販促</a:t>
            </a:r>
            <a:endParaRPr lang="en-US" sz="15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2" name="Text 45"/>
          <p:cNvSpPr/>
          <p:nvPr/>
        </p:nvSpPr>
        <p:spPr>
          <a:xfrm>
            <a:off x="6601968" y="4059936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知ってもらう方法：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3" name="Shape 46"/>
          <p:cNvSpPr/>
          <p:nvPr/>
        </p:nvSpPr>
        <p:spPr>
          <a:xfrm>
            <a:off x="8385048" y="4187952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4" name="Text 47"/>
          <p:cNvSpPr/>
          <p:nvPr/>
        </p:nvSpPr>
        <p:spPr>
          <a:xfrm>
            <a:off x="6601968" y="4407408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初回購入のきっかけ：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5" name="Shape 48"/>
          <p:cNvSpPr/>
          <p:nvPr/>
        </p:nvSpPr>
        <p:spPr>
          <a:xfrm>
            <a:off x="8385048" y="4535424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6" name="Text 49"/>
          <p:cNvSpPr/>
          <p:nvPr/>
        </p:nvSpPr>
        <p:spPr>
          <a:xfrm>
            <a:off x="6601968" y="4754880"/>
            <a:ext cx="1920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リピート方法：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7" name="Shape 50"/>
          <p:cNvSpPr/>
          <p:nvPr/>
        </p:nvSpPr>
        <p:spPr>
          <a:xfrm>
            <a:off x="8385048" y="4882896"/>
            <a:ext cx="2651760" cy="0"/>
          </a:xfrm>
          <a:prstGeom prst="line">
            <a:avLst/>
          </a:prstGeom>
          <a:noFill/>
          <a:ln w="8890">
            <a:solidFill>
              <a:srgbClr val="BFC5CC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8" name="Shape 51"/>
          <p:cNvSpPr/>
          <p:nvPr/>
        </p:nvSpPr>
        <p:spPr>
          <a:xfrm>
            <a:off x="3383280" y="5577840"/>
            <a:ext cx="5394960" cy="457200"/>
          </a:xfrm>
          <a:prstGeom prst="roundRect">
            <a:avLst>
              <a:gd name="adj" fmla="val 16000"/>
            </a:avLst>
          </a:prstGeom>
          <a:solidFill>
            <a:srgbClr val="FFF2F2"/>
          </a:solidFill>
          <a:ln w="12700">
            <a:solidFill>
              <a:srgbClr val="F3CACA"/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29" name="Text 52"/>
          <p:cNvSpPr/>
          <p:nvPr/>
        </p:nvSpPr>
        <p:spPr>
          <a:xfrm>
            <a:off x="3703320" y="5715000"/>
            <a:ext cx="4846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確認：4つの戦略は、同じお客様に向いていますか？</a:t>
            </a:r>
            <a:endParaRPr lang="en-US" sz="11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48794" p14:dur="2000"/>
    </mc:Choice>
    <mc:Fallback>
      <p:transition spd="slow" advTm="14879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Shape 0"/>
          <p:cNvSpPr/>
          <p:nvPr/>
        </p:nvSpPr>
        <p:spPr>
          <a:xfrm>
            <a:off x="0" y="6327648"/>
            <a:ext cx="2560320" cy="228600"/>
          </a:xfrm>
          <a:prstGeom prst="roundRect">
            <a:avLst>
              <a:gd name="adj" fmla="val 12000"/>
            </a:avLst>
          </a:prstGeom>
          <a:solidFill>
            <a:srgbClr val="C62828">
              <a:alpha val="92000"/>
            </a:srgbClr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36" name="Shape 1"/>
          <p:cNvSpPr/>
          <p:nvPr/>
        </p:nvSpPr>
        <p:spPr>
          <a:xfrm>
            <a:off x="43891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37" name="Shape 2"/>
          <p:cNvSpPr/>
          <p:nvPr/>
        </p:nvSpPr>
        <p:spPr>
          <a:xfrm>
            <a:off x="54864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38" name="Shape 3"/>
          <p:cNvSpPr/>
          <p:nvPr/>
        </p:nvSpPr>
        <p:spPr>
          <a:xfrm>
            <a:off x="658368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39" name="Shape 4"/>
          <p:cNvSpPr/>
          <p:nvPr/>
        </p:nvSpPr>
        <p:spPr>
          <a:xfrm>
            <a:off x="768096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0" name="Shape 5"/>
          <p:cNvSpPr/>
          <p:nvPr/>
        </p:nvSpPr>
        <p:spPr>
          <a:xfrm>
            <a:off x="877824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1" name="Shape 6"/>
          <p:cNvSpPr/>
          <p:nvPr/>
        </p:nvSpPr>
        <p:spPr>
          <a:xfrm>
            <a:off x="987552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2" name="Shape 7"/>
          <p:cNvSpPr/>
          <p:nvPr/>
        </p:nvSpPr>
        <p:spPr>
          <a:xfrm>
            <a:off x="1097280" y="647395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3" name="Shape 8"/>
          <p:cNvSpPr/>
          <p:nvPr/>
        </p:nvSpPr>
        <p:spPr>
          <a:xfrm>
            <a:off x="43891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4" name="Shape 9"/>
          <p:cNvSpPr/>
          <p:nvPr/>
        </p:nvSpPr>
        <p:spPr>
          <a:xfrm>
            <a:off x="54864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5" name="Shape 10"/>
          <p:cNvSpPr/>
          <p:nvPr/>
        </p:nvSpPr>
        <p:spPr>
          <a:xfrm>
            <a:off x="658368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6" name="Shape 11"/>
          <p:cNvSpPr/>
          <p:nvPr/>
        </p:nvSpPr>
        <p:spPr>
          <a:xfrm>
            <a:off x="768096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7" name="Shape 12"/>
          <p:cNvSpPr/>
          <p:nvPr/>
        </p:nvSpPr>
        <p:spPr>
          <a:xfrm>
            <a:off x="877824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8" name="Shape 13"/>
          <p:cNvSpPr/>
          <p:nvPr/>
        </p:nvSpPr>
        <p:spPr>
          <a:xfrm>
            <a:off x="987552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49" name="Shape 14"/>
          <p:cNvSpPr/>
          <p:nvPr/>
        </p:nvSpPr>
        <p:spPr>
          <a:xfrm>
            <a:off x="1097280" y="6565392"/>
            <a:ext cx="22860" cy="22860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0" name="Text 15"/>
          <p:cNvSpPr/>
          <p:nvPr/>
        </p:nvSpPr>
        <p:spPr>
          <a:xfrm>
            <a:off x="11411712" y="64739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9AA0A6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8</a:t>
            </a:r>
            <a:endParaRPr lang="en-US" sz="8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1" name="Text 16"/>
          <p:cNvSpPr/>
          <p:nvPr/>
        </p:nvSpPr>
        <p:spPr>
          <a:xfrm>
            <a:off x="658368" y="32004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発表のポイント</a:t>
            </a:r>
            <a:endParaRPr lang="en-US" sz="2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2" name="Shape 17"/>
          <p:cNvSpPr/>
          <p:nvPr/>
        </p:nvSpPr>
        <p:spPr>
          <a:xfrm>
            <a:off x="658368" y="850392"/>
            <a:ext cx="566928" cy="320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3" name="Text 18"/>
          <p:cNvSpPr/>
          <p:nvPr/>
        </p:nvSpPr>
        <p:spPr>
          <a:xfrm>
            <a:off x="658368" y="987552"/>
            <a:ext cx="10698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>
                <a:solidFill>
                  <a:srgbClr val="6B728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30秒〜1分で「お客様が買う理由」が伝わる順番にします。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4" name="Shape 19"/>
          <p:cNvSpPr/>
          <p:nvPr/>
        </p:nvSpPr>
        <p:spPr>
          <a:xfrm>
            <a:off x="658368" y="134416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5" name="Text 20"/>
          <p:cNvSpPr/>
          <p:nvPr/>
        </p:nvSpPr>
        <p:spPr>
          <a:xfrm>
            <a:off x="804672" y="132588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説明する順番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6" name="Shape 21"/>
          <p:cNvSpPr/>
          <p:nvPr/>
        </p:nvSpPr>
        <p:spPr>
          <a:xfrm>
            <a:off x="658368" y="1691640"/>
            <a:ext cx="530352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7" name="Shape 22"/>
          <p:cNvSpPr/>
          <p:nvPr/>
        </p:nvSpPr>
        <p:spPr>
          <a:xfrm>
            <a:off x="6172200" y="1691640"/>
            <a:ext cx="534924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E1E4E8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8" name="Text 23"/>
          <p:cNvSpPr/>
          <p:nvPr/>
        </p:nvSpPr>
        <p:spPr>
          <a:xfrm>
            <a:off x="960120" y="199339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① 商品名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59" name="Text 24"/>
          <p:cNvSpPr/>
          <p:nvPr/>
        </p:nvSpPr>
        <p:spPr>
          <a:xfrm>
            <a:off x="960120" y="249631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② この商品を欲しい人は、〇〇な人です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0" name="Text 25"/>
          <p:cNvSpPr/>
          <p:nvPr/>
        </p:nvSpPr>
        <p:spPr>
          <a:xfrm>
            <a:off x="960120" y="299923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③ その人は、〇〇な時に購入します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1" name="Text 26"/>
          <p:cNvSpPr/>
          <p:nvPr/>
        </p:nvSpPr>
        <p:spPr>
          <a:xfrm>
            <a:off x="960120" y="350215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④ </a:t>
            </a:r>
            <a:r>
              <a:rPr lang="en-US" sz="1350" dirty="0" err="1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商品の形態と、その形態にした理由</a:t>
            </a:r>
            <a:endParaRPr lang="en-US" sz="13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2" name="Text 27"/>
          <p:cNvSpPr/>
          <p:nvPr/>
        </p:nvSpPr>
        <p:spPr>
          <a:xfrm>
            <a:off x="960120" y="400507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⑤ 自社だからできる商品の特徴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3" name="Text 28"/>
          <p:cNvSpPr/>
          <p:nvPr/>
        </p:nvSpPr>
        <p:spPr>
          <a:xfrm>
            <a:off x="6492240" y="1993392"/>
            <a:ext cx="4617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⑥ 価格と、その価格にした理由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4" name="Text 29"/>
          <p:cNvSpPr/>
          <p:nvPr/>
        </p:nvSpPr>
        <p:spPr>
          <a:xfrm>
            <a:off x="6492240" y="2496312"/>
            <a:ext cx="4617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⑦ 買える場所・予約方法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5" name="Text 30"/>
          <p:cNvSpPr/>
          <p:nvPr/>
        </p:nvSpPr>
        <p:spPr>
          <a:xfrm>
            <a:off x="6492240" y="2999232"/>
            <a:ext cx="4617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⑧ 知ってもらうためのプロモーション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6" name="Text 31"/>
          <p:cNvSpPr/>
          <p:nvPr/>
        </p:nvSpPr>
        <p:spPr>
          <a:xfrm>
            <a:off x="6492240" y="3502152"/>
            <a:ext cx="4617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⑨ 手に取ってもらうためのプロモーション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7" name="Text 32"/>
          <p:cNvSpPr/>
          <p:nvPr/>
        </p:nvSpPr>
        <p:spPr>
          <a:xfrm>
            <a:off x="6492240" y="4005072"/>
            <a:ext cx="4617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>
                <a:solidFill>
                  <a:srgbClr val="20212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⑩ リピートしてもらうためのプロモーション</a:t>
            </a:r>
            <a:endParaRPr lang="en-US" sz="13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8" name="Shape 33"/>
          <p:cNvSpPr/>
          <p:nvPr/>
        </p:nvSpPr>
        <p:spPr>
          <a:xfrm>
            <a:off x="658368" y="5276088"/>
            <a:ext cx="54864" cy="228600"/>
          </a:xfrm>
          <a:prstGeom prst="roundRect">
            <a:avLst>
              <a:gd name="adj" fmla="val 33333"/>
            </a:avLst>
          </a:prstGeom>
          <a:solidFill>
            <a:srgbClr val="C62828"/>
          </a:solidFill>
          <a:ln w="12700">
            <a:solidFill>
              <a:srgbClr val="C6282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69" name="Text 34"/>
          <p:cNvSpPr/>
          <p:nvPr/>
        </p:nvSpPr>
        <p:spPr>
          <a:xfrm>
            <a:off x="804672" y="525780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一言でまとめると</a:t>
            </a:r>
            <a:endParaRPr lang="en-US" sz="14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0" name="Shape 35"/>
          <p:cNvSpPr/>
          <p:nvPr/>
        </p:nvSpPr>
        <p:spPr>
          <a:xfrm>
            <a:off x="658368" y="5596128"/>
            <a:ext cx="10863072" cy="530352"/>
          </a:xfrm>
          <a:prstGeom prst="roundRect">
            <a:avLst>
              <a:gd name="adj" fmla="val 13793"/>
            </a:avLst>
          </a:prstGeom>
          <a:solidFill>
            <a:srgbClr val="FFF2F2"/>
          </a:solidFill>
          <a:ln w="12700">
            <a:solidFill>
              <a:srgbClr val="F3CACA"/>
            </a:solidFill>
            <a:prstDash val="solid"/>
          </a:ln>
          <a:effectLst>
            <a:outerShdw blurRad="12700" dist="50800" dir="2700000" algn="bl" rotWithShape="0">
              <a:srgbClr val="D0D4DA">
                <a:alpha val="18000"/>
              </a:srgbClr>
            </a:outerShdw>
          </a:effectLst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1" name="Text 36"/>
          <p:cNvSpPr/>
          <p:nvPr/>
        </p:nvSpPr>
        <p:spPr>
          <a:xfrm>
            <a:off x="914400" y="5751576"/>
            <a:ext cx="10287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500" b="1">
                <a:solidFill>
                  <a:srgbClr val="C6282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iragino Sans" pitchFamily="34" charset="-120"/>
              </a:rPr>
              <a:t>誰に、どんな価値を、どの価格で、どこで、どう伝えて売る商品か</a:t>
            </a:r>
            <a:endParaRPr lang="en-US" sz="15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127104" p14:dur="2000"/>
    </mc:Choice>
    <mc:Fallback>
      <p:transition spd="slow" advTm="127104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Hiragino San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Hiragino San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>
    <a:lnDef>
      <a:spPr>
        <a:custGeom>
          <a:avLst/>
          <a:gdLst/>
          <a:ahLst/>
          <a:cxnLst/>
          <a:rect l="l" t="t" r="r" b="b"/>
          <a:pathLst/>
        </a:custGeom>
      </a:spPr>
      <a:bodyPr vertOverflow="overflow" horzOverflow="overflow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1190</TotalTime>
  <Words>1428</Words>
  <Application>JUST Focus</Application>
  <Paragraphs>424</Paragraph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9" baseType="lpstr">
      <vt:lpstr>Meiryo UI</vt:lpstr>
      <vt:lpstr>Meiryo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4.1.7</AppVersion>
  <PresentationFormat>ユーザー設定</PresentationFormat>
  <Slides>6</Slides>
  <Notes>6</Notes>
  <HiddenSlides>0</HiddenSlides>
  <MMClips>15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応用講座③</dc:title>
  <dc:subject>応用講座③</dc:subject>
  <cp:lastModifiedBy>533225</cp:lastModifiedBy>
  <dcterms:created xsi:type="dcterms:W3CDTF">2026-06-05T08:13:18Z</dcterms:created>
  <dcterms:modified xsi:type="dcterms:W3CDTF">2026-08-13T00:25:14Z</dcterms:modified>
  <cp:revision>12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