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"/>
  </p:sldMasterIdLst>
  <p:notesMasterIdLst>
    <p:notesMasterId r:id="rId3"/>
  </p:notesMasterIdLst>
  <p:sldIdLst>
    <p:sldId id="294" r:id="rId4"/>
  </p:sldIdLst>
  <p:sldSz cx="12192000" cy="6858000"/>
  <p:notesSz cx="6797675" cy="9926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6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-145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388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173" name="Notes Placeholder 2"/>
          <p:cNvSpPr>
            <a:spLocks noGrp="1"/>
          </p:cNvSpPr>
          <p:nvPr>
            <p:ph type="body" idx="1"/>
          </p:nvPr>
        </p:nvSpPr>
        <p:spPr/>
        <p:txBody>
          <a:bodyPr lIns="80275" tIns="40138" rIns="80275" bIns="40138"/>
          <a:lstStyle/>
          <a:p>
            <a:endParaRPr lang="en-US" dirty="0"/>
          </a:p>
        </p:txBody>
      </p:sp>
      <p:sp>
        <p:nvSpPr>
          <p:cNvPr id="117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275" tIns="40138" rIns="80275" bIns="40138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7/20/26</a:t>
            </a:fld>
            <a:endParaRPr lang="en-US"/>
          </a:p>
        </p:txBody>
      </p:sp>
      <p:sp>
        <p:nvSpPr>
          <p:cNvPr id="10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859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hape 0"/>
          <p:cNvSpPr/>
          <p:nvPr/>
        </p:nvSpPr>
        <p:spPr>
          <a:xfrm>
            <a:off x="502920" y="6473952"/>
            <a:ext cx="11183112" cy="0"/>
          </a:xfrm>
          <a:prstGeom prst="line">
            <a:avLst/>
          </a:prstGeom>
          <a:noFill/>
          <a:ln w="12700">
            <a:solidFill>
              <a:srgbClr val="E6E6E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2" name="Text 1"/>
          <p:cNvSpPr/>
          <p:nvPr/>
        </p:nvSpPr>
        <p:spPr>
          <a:xfrm>
            <a:off x="594360" y="6547104"/>
            <a:ext cx="6858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777777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高知県よろず支援拠点｜創業・経営に関する無料相談窓口</a:t>
            </a:r>
            <a:endParaRPr lang="en-US" sz="850" dirty="0"/>
          </a:p>
        </p:txBody>
      </p:sp>
      <p:sp>
        <p:nvSpPr>
          <p:cNvPr id="10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75720" y="6547104"/>
            <a:ext cx="800000" cy="300000"/>
          </a:xfrm>
          <a:prstGeom prst="rect">
            <a:avLst/>
          </a:prstGeom>
        </p:spPr>
        <p:txBody>
          <a:bodyPr/>
          <a:lstStyle>
            <a:lvl1pPr>
              <a:defRPr sz="850">
                <a:solidFill>
                  <a:srgbClr val="999999"/>
                </a:solidFill>
                <a:latin typeface="Meiryo UI"/>
                <a:ea typeface="Meiryo UI"/>
                <a:cs typeface="Meiryo UI"/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47073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Text 2"/>
          <p:cNvSpPr/>
          <p:nvPr/>
        </p:nvSpPr>
        <p:spPr>
          <a:xfrm>
            <a:off x="658368" y="347472"/>
            <a:ext cx="8503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ja-JP" altLang="en-US" sz="3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私の</a:t>
            </a:r>
            <a:r>
              <a:rPr lang="en-US" sz="3200" b="1" dirty="0" err="1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事業の見通し</a:t>
            </a:r>
            <a:endParaRPr lang="en-US" sz="3200" dirty="0"/>
          </a:p>
        </p:txBody>
      </p:sp>
      <p:sp>
        <p:nvSpPr>
          <p:cNvPr id="1037" name="Shape 3"/>
          <p:cNvSpPr/>
          <p:nvPr/>
        </p:nvSpPr>
        <p:spPr>
          <a:xfrm>
            <a:off x="667512" y="932688"/>
            <a:ext cx="914400" cy="0"/>
          </a:xfrm>
          <a:prstGeom prst="line">
            <a:avLst/>
          </a:prstGeom>
          <a:noFill/>
          <a:ln w="38100">
            <a:solidFill>
              <a:srgbClr val="C62828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8" name="Shape 4"/>
          <p:cNvSpPr/>
          <p:nvPr/>
        </p:nvSpPr>
        <p:spPr>
          <a:xfrm>
            <a:off x="822960" y="1143000"/>
            <a:ext cx="1945506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39" name="Text 5"/>
          <p:cNvSpPr/>
          <p:nvPr/>
        </p:nvSpPr>
        <p:spPr>
          <a:xfrm>
            <a:off x="859536" y="1197864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収支計画（簡易版）</a:t>
            </a:r>
            <a:endParaRPr lang="en-US" sz="1250" dirty="0"/>
          </a:p>
        </p:txBody>
      </p:sp>
      <p:sp>
        <p:nvSpPr>
          <p:cNvPr id="1040" name="Shape 6"/>
          <p:cNvSpPr/>
          <p:nvPr/>
        </p:nvSpPr>
        <p:spPr>
          <a:xfrm>
            <a:off x="2768466" y="1143000"/>
            <a:ext cx="2223436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41" name="Text 7"/>
          <p:cNvSpPr/>
          <p:nvPr/>
        </p:nvSpPr>
        <p:spPr>
          <a:xfrm>
            <a:off x="2805042" y="1197864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1042" name="Shape 8"/>
          <p:cNvSpPr/>
          <p:nvPr/>
        </p:nvSpPr>
        <p:spPr>
          <a:xfrm>
            <a:off x="4991902" y="1143000"/>
            <a:ext cx="1598094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43" name="Text 9"/>
          <p:cNvSpPr/>
          <p:nvPr/>
        </p:nvSpPr>
        <p:spPr>
          <a:xfrm>
            <a:off x="5028478" y="1197864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創業当初</a:t>
            </a:r>
            <a:endParaRPr lang="en-US" sz="1250" dirty="0"/>
          </a:p>
        </p:txBody>
      </p:sp>
      <p:sp>
        <p:nvSpPr>
          <p:cNvPr id="1044" name="Shape 10"/>
          <p:cNvSpPr/>
          <p:nvPr/>
        </p:nvSpPr>
        <p:spPr>
          <a:xfrm>
            <a:off x="6589997" y="1143000"/>
            <a:ext cx="1598094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45" name="Text 11"/>
          <p:cNvSpPr/>
          <p:nvPr/>
        </p:nvSpPr>
        <p:spPr>
          <a:xfrm>
            <a:off x="6626573" y="1197864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1年後</a:t>
            </a:r>
            <a:endParaRPr lang="en-US" sz="1250" dirty="0"/>
          </a:p>
        </p:txBody>
      </p:sp>
      <p:sp>
        <p:nvSpPr>
          <p:cNvPr id="1046" name="Shape 12"/>
          <p:cNvSpPr/>
          <p:nvPr/>
        </p:nvSpPr>
        <p:spPr>
          <a:xfrm>
            <a:off x="8188091" y="1143000"/>
            <a:ext cx="1598094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47" name="Text 13"/>
          <p:cNvSpPr/>
          <p:nvPr/>
        </p:nvSpPr>
        <p:spPr>
          <a:xfrm>
            <a:off x="8224667" y="1197864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2年後</a:t>
            </a:r>
            <a:endParaRPr lang="en-US" sz="1250" dirty="0"/>
          </a:p>
        </p:txBody>
      </p:sp>
      <p:sp>
        <p:nvSpPr>
          <p:cNvPr id="1048" name="Shape 14"/>
          <p:cNvSpPr/>
          <p:nvPr/>
        </p:nvSpPr>
        <p:spPr>
          <a:xfrm>
            <a:off x="9786186" y="1143000"/>
            <a:ext cx="1598094" cy="453044"/>
          </a:xfrm>
          <a:prstGeom prst="rect">
            <a:avLst/>
          </a:prstGeom>
          <a:solidFill>
            <a:srgbClr val="FCEEEE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49" name="Text 15"/>
          <p:cNvSpPr/>
          <p:nvPr/>
        </p:nvSpPr>
        <p:spPr>
          <a:xfrm>
            <a:off x="9822762" y="1197864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3年後</a:t>
            </a:r>
            <a:endParaRPr lang="en-US" sz="1250" dirty="0"/>
          </a:p>
        </p:txBody>
      </p:sp>
      <p:sp>
        <p:nvSpPr>
          <p:cNvPr id="1050" name="Shape 16"/>
          <p:cNvSpPr/>
          <p:nvPr/>
        </p:nvSpPr>
        <p:spPr>
          <a:xfrm>
            <a:off x="822960" y="1596044"/>
            <a:ext cx="194550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51" name="Text 17"/>
          <p:cNvSpPr/>
          <p:nvPr/>
        </p:nvSpPr>
        <p:spPr>
          <a:xfrm>
            <a:off x="859536" y="1650908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売上高</a:t>
            </a:r>
            <a:endParaRPr lang="en-US" sz="1200" dirty="0"/>
          </a:p>
        </p:txBody>
      </p:sp>
      <p:sp>
        <p:nvSpPr>
          <p:cNvPr id="1052" name="Shape 18"/>
          <p:cNvSpPr/>
          <p:nvPr/>
        </p:nvSpPr>
        <p:spPr>
          <a:xfrm>
            <a:off x="2768466" y="1596044"/>
            <a:ext cx="222343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53" name="Text 19"/>
          <p:cNvSpPr/>
          <p:nvPr/>
        </p:nvSpPr>
        <p:spPr>
          <a:xfrm>
            <a:off x="2805042" y="1650908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054" name="Shape 20"/>
          <p:cNvSpPr/>
          <p:nvPr/>
        </p:nvSpPr>
        <p:spPr>
          <a:xfrm>
            <a:off x="4991902" y="1596044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55" name="Text 21"/>
          <p:cNvSpPr/>
          <p:nvPr/>
        </p:nvSpPr>
        <p:spPr>
          <a:xfrm>
            <a:off x="5028478" y="1650908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56" name="Shape 22"/>
          <p:cNvSpPr/>
          <p:nvPr/>
        </p:nvSpPr>
        <p:spPr>
          <a:xfrm>
            <a:off x="6589997" y="1596044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57" name="Text 23"/>
          <p:cNvSpPr/>
          <p:nvPr/>
        </p:nvSpPr>
        <p:spPr>
          <a:xfrm>
            <a:off x="6626573" y="1650908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58" name="Shape 24"/>
          <p:cNvSpPr/>
          <p:nvPr/>
        </p:nvSpPr>
        <p:spPr>
          <a:xfrm>
            <a:off x="8188091" y="1596044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59" name="Text 25"/>
          <p:cNvSpPr/>
          <p:nvPr/>
        </p:nvSpPr>
        <p:spPr>
          <a:xfrm>
            <a:off x="8224667" y="1650908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60" name="Shape 26"/>
          <p:cNvSpPr/>
          <p:nvPr/>
        </p:nvSpPr>
        <p:spPr>
          <a:xfrm>
            <a:off x="9786186" y="1596044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61" name="Text 27"/>
          <p:cNvSpPr/>
          <p:nvPr/>
        </p:nvSpPr>
        <p:spPr>
          <a:xfrm>
            <a:off x="9822762" y="1650908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62" name="Shape 28"/>
          <p:cNvSpPr/>
          <p:nvPr/>
        </p:nvSpPr>
        <p:spPr>
          <a:xfrm>
            <a:off x="822960" y="2049087"/>
            <a:ext cx="194550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63" name="Text 29"/>
          <p:cNvSpPr/>
          <p:nvPr/>
        </p:nvSpPr>
        <p:spPr>
          <a:xfrm>
            <a:off x="859536" y="2103951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売上原価（仕入れ・外注）</a:t>
            </a:r>
            <a:endParaRPr lang="en-US" sz="1200" dirty="0"/>
          </a:p>
        </p:txBody>
      </p:sp>
      <p:sp>
        <p:nvSpPr>
          <p:cNvPr id="1064" name="Shape 30"/>
          <p:cNvSpPr/>
          <p:nvPr/>
        </p:nvSpPr>
        <p:spPr>
          <a:xfrm>
            <a:off x="2768466" y="2049087"/>
            <a:ext cx="222343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65" name="Text 31"/>
          <p:cNvSpPr/>
          <p:nvPr/>
        </p:nvSpPr>
        <p:spPr>
          <a:xfrm>
            <a:off x="2805042" y="2103951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066" name="Shape 32"/>
          <p:cNvSpPr/>
          <p:nvPr/>
        </p:nvSpPr>
        <p:spPr>
          <a:xfrm>
            <a:off x="4991902" y="2049087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67" name="Text 33"/>
          <p:cNvSpPr/>
          <p:nvPr/>
        </p:nvSpPr>
        <p:spPr>
          <a:xfrm>
            <a:off x="5028478" y="2103951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68" name="Shape 34"/>
          <p:cNvSpPr/>
          <p:nvPr/>
        </p:nvSpPr>
        <p:spPr>
          <a:xfrm>
            <a:off x="6589997" y="2049087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69" name="Text 35"/>
          <p:cNvSpPr/>
          <p:nvPr/>
        </p:nvSpPr>
        <p:spPr>
          <a:xfrm>
            <a:off x="6626573" y="2103951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70" name="Shape 36"/>
          <p:cNvSpPr/>
          <p:nvPr/>
        </p:nvSpPr>
        <p:spPr>
          <a:xfrm>
            <a:off x="8188091" y="2049087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71" name="Text 37"/>
          <p:cNvSpPr/>
          <p:nvPr/>
        </p:nvSpPr>
        <p:spPr>
          <a:xfrm>
            <a:off x="8224667" y="2103951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72" name="Shape 38"/>
          <p:cNvSpPr/>
          <p:nvPr/>
        </p:nvSpPr>
        <p:spPr>
          <a:xfrm>
            <a:off x="9786186" y="2049087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73" name="Text 39"/>
          <p:cNvSpPr/>
          <p:nvPr/>
        </p:nvSpPr>
        <p:spPr>
          <a:xfrm>
            <a:off x="9822762" y="2103951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74" name="Shape 40"/>
          <p:cNvSpPr/>
          <p:nvPr/>
        </p:nvSpPr>
        <p:spPr>
          <a:xfrm>
            <a:off x="822960" y="2502131"/>
            <a:ext cx="194550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75" name="Text 41"/>
          <p:cNvSpPr/>
          <p:nvPr/>
        </p:nvSpPr>
        <p:spPr>
          <a:xfrm>
            <a:off x="859536" y="2556995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経費</a:t>
            </a:r>
            <a:endParaRPr lang="en-US" sz="1200" dirty="0"/>
          </a:p>
        </p:txBody>
      </p:sp>
      <p:sp>
        <p:nvSpPr>
          <p:cNvPr id="1076" name="Shape 42"/>
          <p:cNvSpPr/>
          <p:nvPr/>
        </p:nvSpPr>
        <p:spPr>
          <a:xfrm>
            <a:off x="2768466" y="2502131"/>
            <a:ext cx="222343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77" name="Text 43"/>
          <p:cNvSpPr/>
          <p:nvPr/>
        </p:nvSpPr>
        <p:spPr>
          <a:xfrm>
            <a:off x="2805042" y="2556995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人件費</a:t>
            </a:r>
            <a:endParaRPr lang="en-US" sz="1200" dirty="0"/>
          </a:p>
        </p:txBody>
      </p:sp>
      <p:sp>
        <p:nvSpPr>
          <p:cNvPr id="1078" name="Shape 44"/>
          <p:cNvSpPr/>
          <p:nvPr/>
        </p:nvSpPr>
        <p:spPr>
          <a:xfrm>
            <a:off x="4991902" y="2502131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79" name="Text 45"/>
          <p:cNvSpPr/>
          <p:nvPr/>
        </p:nvSpPr>
        <p:spPr>
          <a:xfrm>
            <a:off x="5028478" y="2556995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80" name="Shape 46"/>
          <p:cNvSpPr/>
          <p:nvPr/>
        </p:nvSpPr>
        <p:spPr>
          <a:xfrm>
            <a:off x="6589997" y="2502131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1" name="Text 47"/>
          <p:cNvSpPr/>
          <p:nvPr/>
        </p:nvSpPr>
        <p:spPr>
          <a:xfrm>
            <a:off x="6626573" y="2556995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82" name="Shape 48"/>
          <p:cNvSpPr/>
          <p:nvPr/>
        </p:nvSpPr>
        <p:spPr>
          <a:xfrm>
            <a:off x="8188091" y="2502131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3" name="Text 49"/>
          <p:cNvSpPr/>
          <p:nvPr/>
        </p:nvSpPr>
        <p:spPr>
          <a:xfrm>
            <a:off x="8224667" y="2556995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84" name="Shape 50"/>
          <p:cNvSpPr/>
          <p:nvPr/>
        </p:nvSpPr>
        <p:spPr>
          <a:xfrm>
            <a:off x="9786186" y="2502131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5" name="Text 51"/>
          <p:cNvSpPr/>
          <p:nvPr/>
        </p:nvSpPr>
        <p:spPr>
          <a:xfrm>
            <a:off x="9822762" y="2556995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86" name="Shape 52"/>
          <p:cNvSpPr/>
          <p:nvPr/>
        </p:nvSpPr>
        <p:spPr>
          <a:xfrm>
            <a:off x="822960" y="2955175"/>
            <a:ext cx="194550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7" name="Text 53"/>
          <p:cNvSpPr/>
          <p:nvPr/>
        </p:nvSpPr>
        <p:spPr>
          <a:xfrm>
            <a:off x="859536" y="3010039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088" name="Shape 54"/>
          <p:cNvSpPr/>
          <p:nvPr/>
        </p:nvSpPr>
        <p:spPr>
          <a:xfrm>
            <a:off x="2768466" y="2955175"/>
            <a:ext cx="222343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89" name="Text 55"/>
          <p:cNvSpPr/>
          <p:nvPr/>
        </p:nvSpPr>
        <p:spPr>
          <a:xfrm>
            <a:off x="2805042" y="3010039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家賃</a:t>
            </a:r>
            <a:endParaRPr lang="en-US" sz="1200" dirty="0"/>
          </a:p>
        </p:txBody>
      </p:sp>
      <p:sp>
        <p:nvSpPr>
          <p:cNvPr id="1090" name="Shape 56"/>
          <p:cNvSpPr/>
          <p:nvPr/>
        </p:nvSpPr>
        <p:spPr>
          <a:xfrm>
            <a:off x="4991902" y="2955175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91" name="Text 57"/>
          <p:cNvSpPr/>
          <p:nvPr/>
        </p:nvSpPr>
        <p:spPr>
          <a:xfrm>
            <a:off x="5028478" y="301003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92" name="Shape 58"/>
          <p:cNvSpPr/>
          <p:nvPr/>
        </p:nvSpPr>
        <p:spPr>
          <a:xfrm>
            <a:off x="6589997" y="2955175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93" name="Text 59"/>
          <p:cNvSpPr/>
          <p:nvPr/>
        </p:nvSpPr>
        <p:spPr>
          <a:xfrm>
            <a:off x="6626573" y="301003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94" name="Shape 60"/>
          <p:cNvSpPr/>
          <p:nvPr/>
        </p:nvSpPr>
        <p:spPr>
          <a:xfrm>
            <a:off x="8188091" y="2955175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95" name="Text 61"/>
          <p:cNvSpPr/>
          <p:nvPr/>
        </p:nvSpPr>
        <p:spPr>
          <a:xfrm>
            <a:off x="8224667" y="301003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96" name="Shape 62"/>
          <p:cNvSpPr/>
          <p:nvPr/>
        </p:nvSpPr>
        <p:spPr>
          <a:xfrm>
            <a:off x="9786186" y="2955175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97" name="Text 63"/>
          <p:cNvSpPr/>
          <p:nvPr/>
        </p:nvSpPr>
        <p:spPr>
          <a:xfrm>
            <a:off x="9822762" y="301003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098" name="Shape 64"/>
          <p:cNvSpPr/>
          <p:nvPr/>
        </p:nvSpPr>
        <p:spPr>
          <a:xfrm>
            <a:off x="822960" y="3408218"/>
            <a:ext cx="194550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099" name="Text 65"/>
          <p:cNvSpPr/>
          <p:nvPr/>
        </p:nvSpPr>
        <p:spPr>
          <a:xfrm>
            <a:off x="859536" y="3463082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00" name="Shape 66"/>
          <p:cNvSpPr/>
          <p:nvPr/>
        </p:nvSpPr>
        <p:spPr>
          <a:xfrm>
            <a:off x="2768466" y="3408218"/>
            <a:ext cx="222343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1" name="Text 67"/>
          <p:cNvSpPr/>
          <p:nvPr/>
        </p:nvSpPr>
        <p:spPr>
          <a:xfrm>
            <a:off x="2805042" y="3463082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水道光熱費</a:t>
            </a:r>
            <a:endParaRPr lang="en-US" sz="1200" dirty="0"/>
          </a:p>
        </p:txBody>
      </p:sp>
      <p:sp>
        <p:nvSpPr>
          <p:cNvPr id="1102" name="Shape 68"/>
          <p:cNvSpPr/>
          <p:nvPr/>
        </p:nvSpPr>
        <p:spPr>
          <a:xfrm>
            <a:off x="4991902" y="3408218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3" name="Text 69"/>
          <p:cNvSpPr/>
          <p:nvPr/>
        </p:nvSpPr>
        <p:spPr>
          <a:xfrm>
            <a:off x="5028478" y="3463082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04" name="Shape 70"/>
          <p:cNvSpPr/>
          <p:nvPr/>
        </p:nvSpPr>
        <p:spPr>
          <a:xfrm>
            <a:off x="6589997" y="3408218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5" name="Text 71"/>
          <p:cNvSpPr/>
          <p:nvPr/>
        </p:nvSpPr>
        <p:spPr>
          <a:xfrm>
            <a:off x="6626573" y="3463082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06" name="Shape 72"/>
          <p:cNvSpPr/>
          <p:nvPr/>
        </p:nvSpPr>
        <p:spPr>
          <a:xfrm>
            <a:off x="8188091" y="3408218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7" name="Text 73"/>
          <p:cNvSpPr/>
          <p:nvPr/>
        </p:nvSpPr>
        <p:spPr>
          <a:xfrm>
            <a:off x="8224667" y="3463082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08" name="Shape 74"/>
          <p:cNvSpPr/>
          <p:nvPr/>
        </p:nvSpPr>
        <p:spPr>
          <a:xfrm>
            <a:off x="9786186" y="3408218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09" name="Text 75"/>
          <p:cNvSpPr/>
          <p:nvPr/>
        </p:nvSpPr>
        <p:spPr>
          <a:xfrm>
            <a:off x="9822762" y="3463082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10" name="Shape 76"/>
          <p:cNvSpPr/>
          <p:nvPr/>
        </p:nvSpPr>
        <p:spPr>
          <a:xfrm>
            <a:off x="822960" y="3861262"/>
            <a:ext cx="194550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11" name="Text 77"/>
          <p:cNvSpPr/>
          <p:nvPr/>
        </p:nvSpPr>
        <p:spPr>
          <a:xfrm>
            <a:off x="859536" y="3916126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12" name="Shape 78"/>
          <p:cNvSpPr/>
          <p:nvPr/>
        </p:nvSpPr>
        <p:spPr>
          <a:xfrm>
            <a:off x="2768466" y="3861262"/>
            <a:ext cx="222343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13" name="Text 79"/>
          <p:cNvSpPr/>
          <p:nvPr/>
        </p:nvSpPr>
        <p:spPr>
          <a:xfrm>
            <a:off x="2805042" y="3916126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販売促進費</a:t>
            </a:r>
            <a:endParaRPr lang="en-US" sz="1200" dirty="0"/>
          </a:p>
        </p:txBody>
      </p:sp>
      <p:sp>
        <p:nvSpPr>
          <p:cNvPr id="1114" name="Shape 80"/>
          <p:cNvSpPr/>
          <p:nvPr/>
        </p:nvSpPr>
        <p:spPr>
          <a:xfrm>
            <a:off x="4991902" y="3861262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15" name="Text 81"/>
          <p:cNvSpPr/>
          <p:nvPr/>
        </p:nvSpPr>
        <p:spPr>
          <a:xfrm>
            <a:off x="5028478" y="3916126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16" name="Shape 82"/>
          <p:cNvSpPr/>
          <p:nvPr/>
        </p:nvSpPr>
        <p:spPr>
          <a:xfrm>
            <a:off x="6589997" y="3861262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17" name="Text 83"/>
          <p:cNvSpPr/>
          <p:nvPr/>
        </p:nvSpPr>
        <p:spPr>
          <a:xfrm>
            <a:off x="6626573" y="3916126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18" name="Shape 84"/>
          <p:cNvSpPr/>
          <p:nvPr/>
        </p:nvSpPr>
        <p:spPr>
          <a:xfrm>
            <a:off x="8188091" y="3861262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19" name="Text 85"/>
          <p:cNvSpPr/>
          <p:nvPr/>
        </p:nvSpPr>
        <p:spPr>
          <a:xfrm>
            <a:off x="8224667" y="3916126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20" name="Shape 86"/>
          <p:cNvSpPr/>
          <p:nvPr/>
        </p:nvSpPr>
        <p:spPr>
          <a:xfrm>
            <a:off x="9786186" y="3861262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1" name="Text 87"/>
          <p:cNvSpPr/>
          <p:nvPr/>
        </p:nvSpPr>
        <p:spPr>
          <a:xfrm>
            <a:off x="9822762" y="3916126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22" name="Shape 88"/>
          <p:cNvSpPr/>
          <p:nvPr/>
        </p:nvSpPr>
        <p:spPr>
          <a:xfrm>
            <a:off x="822960" y="4314305"/>
            <a:ext cx="194550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3" name="Text 89"/>
          <p:cNvSpPr/>
          <p:nvPr/>
        </p:nvSpPr>
        <p:spPr>
          <a:xfrm>
            <a:off x="859536" y="4369169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24" name="Shape 90"/>
          <p:cNvSpPr/>
          <p:nvPr/>
        </p:nvSpPr>
        <p:spPr>
          <a:xfrm>
            <a:off x="2768466" y="4314305"/>
            <a:ext cx="222343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5" name="Text 91"/>
          <p:cNvSpPr/>
          <p:nvPr/>
        </p:nvSpPr>
        <p:spPr>
          <a:xfrm>
            <a:off x="2805042" y="4369169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その他（　）</a:t>
            </a:r>
            <a:endParaRPr lang="en-US" sz="1200" dirty="0"/>
          </a:p>
        </p:txBody>
      </p:sp>
      <p:sp>
        <p:nvSpPr>
          <p:cNvPr id="1126" name="Shape 92"/>
          <p:cNvSpPr/>
          <p:nvPr/>
        </p:nvSpPr>
        <p:spPr>
          <a:xfrm>
            <a:off x="4991902" y="4314305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7" name="Text 93"/>
          <p:cNvSpPr/>
          <p:nvPr/>
        </p:nvSpPr>
        <p:spPr>
          <a:xfrm>
            <a:off x="5028478" y="436916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28" name="Shape 94"/>
          <p:cNvSpPr/>
          <p:nvPr/>
        </p:nvSpPr>
        <p:spPr>
          <a:xfrm>
            <a:off x="6589997" y="4314305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29" name="Text 95"/>
          <p:cNvSpPr/>
          <p:nvPr/>
        </p:nvSpPr>
        <p:spPr>
          <a:xfrm>
            <a:off x="6626573" y="436916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30" name="Shape 96"/>
          <p:cNvSpPr/>
          <p:nvPr/>
        </p:nvSpPr>
        <p:spPr>
          <a:xfrm>
            <a:off x="8188091" y="4314305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31" name="Text 97"/>
          <p:cNvSpPr/>
          <p:nvPr/>
        </p:nvSpPr>
        <p:spPr>
          <a:xfrm>
            <a:off x="8224667" y="436916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32" name="Shape 98"/>
          <p:cNvSpPr/>
          <p:nvPr/>
        </p:nvSpPr>
        <p:spPr>
          <a:xfrm>
            <a:off x="9786186" y="4314305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33" name="Text 99"/>
          <p:cNvSpPr/>
          <p:nvPr/>
        </p:nvSpPr>
        <p:spPr>
          <a:xfrm>
            <a:off x="9822762" y="4369169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34" name="Shape 100"/>
          <p:cNvSpPr/>
          <p:nvPr/>
        </p:nvSpPr>
        <p:spPr>
          <a:xfrm>
            <a:off x="822960" y="4767349"/>
            <a:ext cx="194550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35" name="Text 101"/>
          <p:cNvSpPr/>
          <p:nvPr/>
        </p:nvSpPr>
        <p:spPr>
          <a:xfrm>
            <a:off x="859536" y="4822213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36" name="Shape 102"/>
          <p:cNvSpPr/>
          <p:nvPr/>
        </p:nvSpPr>
        <p:spPr>
          <a:xfrm>
            <a:off x="2768466" y="4767349"/>
            <a:ext cx="222343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37" name="Text 103"/>
          <p:cNvSpPr/>
          <p:nvPr/>
        </p:nvSpPr>
        <p:spPr>
          <a:xfrm>
            <a:off x="2805042" y="4822213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その他（　）</a:t>
            </a:r>
            <a:endParaRPr lang="en-US" sz="1200" dirty="0"/>
          </a:p>
        </p:txBody>
      </p:sp>
      <p:sp>
        <p:nvSpPr>
          <p:cNvPr id="1138" name="Shape 104"/>
          <p:cNvSpPr/>
          <p:nvPr/>
        </p:nvSpPr>
        <p:spPr>
          <a:xfrm>
            <a:off x="4991902" y="4767349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39" name="Text 105"/>
          <p:cNvSpPr/>
          <p:nvPr/>
        </p:nvSpPr>
        <p:spPr>
          <a:xfrm>
            <a:off x="5028478" y="4822213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40" name="Shape 106"/>
          <p:cNvSpPr/>
          <p:nvPr/>
        </p:nvSpPr>
        <p:spPr>
          <a:xfrm>
            <a:off x="6589997" y="4767349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41" name="Text 107"/>
          <p:cNvSpPr/>
          <p:nvPr/>
        </p:nvSpPr>
        <p:spPr>
          <a:xfrm>
            <a:off x="6626573" y="4822213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42" name="Shape 108"/>
          <p:cNvSpPr/>
          <p:nvPr/>
        </p:nvSpPr>
        <p:spPr>
          <a:xfrm>
            <a:off x="8188091" y="4767349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43" name="Text 109"/>
          <p:cNvSpPr/>
          <p:nvPr/>
        </p:nvSpPr>
        <p:spPr>
          <a:xfrm>
            <a:off x="8224667" y="4822213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44" name="Shape 110"/>
          <p:cNvSpPr/>
          <p:nvPr/>
        </p:nvSpPr>
        <p:spPr>
          <a:xfrm>
            <a:off x="9786186" y="4767349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45" name="Text 111"/>
          <p:cNvSpPr/>
          <p:nvPr/>
        </p:nvSpPr>
        <p:spPr>
          <a:xfrm>
            <a:off x="9822762" y="4822213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46" name="Shape 112"/>
          <p:cNvSpPr/>
          <p:nvPr/>
        </p:nvSpPr>
        <p:spPr>
          <a:xfrm>
            <a:off x="822960" y="5220393"/>
            <a:ext cx="194550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47" name="Text 113"/>
          <p:cNvSpPr/>
          <p:nvPr/>
        </p:nvSpPr>
        <p:spPr>
          <a:xfrm>
            <a:off x="859536" y="5275257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48" name="Shape 114"/>
          <p:cNvSpPr/>
          <p:nvPr/>
        </p:nvSpPr>
        <p:spPr>
          <a:xfrm>
            <a:off x="2768466" y="5220393"/>
            <a:ext cx="2223436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49" name="Text 115"/>
          <p:cNvSpPr/>
          <p:nvPr/>
        </p:nvSpPr>
        <p:spPr>
          <a:xfrm>
            <a:off x="2805042" y="5275257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合計</a:t>
            </a:r>
            <a:endParaRPr lang="en-US" sz="1200" dirty="0"/>
          </a:p>
        </p:txBody>
      </p:sp>
      <p:sp>
        <p:nvSpPr>
          <p:cNvPr id="1150" name="Shape 116"/>
          <p:cNvSpPr/>
          <p:nvPr/>
        </p:nvSpPr>
        <p:spPr>
          <a:xfrm>
            <a:off x="4991902" y="5220393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51" name="Text 117"/>
          <p:cNvSpPr/>
          <p:nvPr/>
        </p:nvSpPr>
        <p:spPr>
          <a:xfrm>
            <a:off x="5028478" y="5275257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52" name="Shape 118"/>
          <p:cNvSpPr/>
          <p:nvPr/>
        </p:nvSpPr>
        <p:spPr>
          <a:xfrm>
            <a:off x="6589997" y="5220393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53" name="Text 119"/>
          <p:cNvSpPr/>
          <p:nvPr/>
        </p:nvSpPr>
        <p:spPr>
          <a:xfrm>
            <a:off x="6626573" y="5275257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54" name="Shape 120"/>
          <p:cNvSpPr/>
          <p:nvPr/>
        </p:nvSpPr>
        <p:spPr>
          <a:xfrm>
            <a:off x="8188091" y="5220393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55" name="Text 121"/>
          <p:cNvSpPr/>
          <p:nvPr/>
        </p:nvSpPr>
        <p:spPr>
          <a:xfrm>
            <a:off x="8224667" y="5275257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56" name="Shape 122"/>
          <p:cNvSpPr/>
          <p:nvPr/>
        </p:nvSpPr>
        <p:spPr>
          <a:xfrm>
            <a:off x="9786186" y="5220393"/>
            <a:ext cx="1598094" cy="453044"/>
          </a:xfrm>
          <a:prstGeom prst="rect">
            <a:avLst/>
          </a:prstGeom>
          <a:solidFill>
            <a:srgbClr val="FFFFFF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57" name="Text 123"/>
          <p:cNvSpPr/>
          <p:nvPr/>
        </p:nvSpPr>
        <p:spPr>
          <a:xfrm>
            <a:off x="9822762" y="5275257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58" name="Shape 124"/>
          <p:cNvSpPr/>
          <p:nvPr/>
        </p:nvSpPr>
        <p:spPr>
          <a:xfrm>
            <a:off x="822960" y="5673436"/>
            <a:ext cx="194550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59" name="Text 125"/>
          <p:cNvSpPr/>
          <p:nvPr/>
        </p:nvSpPr>
        <p:spPr>
          <a:xfrm>
            <a:off x="859536" y="5728300"/>
            <a:ext cx="187235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利益</a:t>
            </a:r>
            <a:endParaRPr lang="en-US" sz="1200" dirty="0"/>
          </a:p>
        </p:txBody>
      </p:sp>
      <p:sp>
        <p:nvSpPr>
          <p:cNvPr id="1160" name="Shape 126"/>
          <p:cNvSpPr/>
          <p:nvPr/>
        </p:nvSpPr>
        <p:spPr>
          <a:xfrm>
            <a:off x="2768466" y="5673436"/>
            <a:ext cx="2223436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61" name="Text 127"/>
          <p:cNvSpPr/>
          <p:nvPr/>
        </p:nvSpPr>
        <p:spPr>
          <a:xfrm>
            <a:off x="2805042" y="5728300"/>
            <a:ext cx="2150284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endParaRPr lang="en-US" sz="1200" dirty="0"/>
          </a:p>
        </p:txBody>
      </p:sp>
      <p:sp>
        <p:nvSpPr>
          <p:cNvPr id="1162" name="Shape 128"/>
          <p:cNvSpPr/>
          <p:nvPr/>
        </p:nvSpPr>
        <p:spPr>
          <a:xfrm>
            <a:off x="4991902" y="5673436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63" name="Text 129"/>
          <p:cNvSpPr/>
          <p:nvPr/>
        </p:nvSpPr>
        <p:spPr>
          <a:xfrm>
            <a:off x="5028478" y="5728300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64" name="Shape 130"/>
          <p:cNvSpPr/>
          <p:nvPr/>
        </p:nvSpPr>
        <p:spPr>
          <a:xfrm>
            <a:off x="6589997" y="5673436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65" name="Text 131"/>
          <p:cNvSpPr/>
          <p:nvPr/>
        </p:nvSpPr>
        <p:spPr>
          <a:xfrm>
            <a:off x="6626573" y="5728300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66" name="Shape 132"/>
          <p:cNvSpPr/>
          <p:nvPr/>
        </p:nvSpPr>
        <p:spPr>
          <a:xfrm>
            <a:off x="8188091" y="5673436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67" name="Text 133"/>
          <p:cNvSpPr/>
          <p:nvPr/>
        </p:nvSpPr>
        <p:spPr>
          <a:xfrm>
            <a:off x="8224667" y="5728300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68" name="Shape 134"/>
          <p:cNvSpPr/>
          <p:nvPr/>
        </p:nvSpPr>
        <p:spPr>
          <a:xfrm>
            <a:off x="9786186" y="5673436"/>
            <a:ext cx="1598094" cy="453044"/>
          </a:xfrm>
          <a:prstGeom prst="rect">
            <a:avLst/>
          </a:prstGeom>
          <a:solidFill>
            <a:srgbClr val="F5F6F8"/>
          </a:solidFill>
          <a:ln w="8890">
            <a:solidFill>
              <a:srgbClr val="D9DDE3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169" name="Text 135"/>
          <p:cNvSpPr/>
          <p:nvPr/>
        </p:nvSpPr>
        <p:spPr>
          <a:xfrm>
            <a:off x="9822762" y="5728300"/>
            <a:ext cx="1524942" cy="3616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1170" name="Text 6"/>
          <p:cNvSpPr/>
          <p:nvPr/>
        </p:nvSpPr>
        <p:spPr>
          <a:xfrm>
            <a:off x="689169" y="6122149"/>
            <a:ext cx="424353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ja-JP" altLang="en-US" sz="1400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利益は、</a:t>
            </a:r>
            <a:r>
              <a:rPr lang="en-US" sz="1400" dirty="0" err="1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生活費・返済・将来投資を含めて考えましょう</a:t>
            </a:r>
            <a:r>
              <a:rPr lang="en-US" sz="1400" dirty="0">
                <a:solidFill>
                  <a:srgbClr val="222222"/>
                </a:solidFill>
                <a:latin typeface="Meiryo UI" pitchFamily="34" charset="0"/>
                <a:ea typeface="Meiryo UI" pitchFamily="34" charset="-122"/>
                <a:cs typeface="Meiryo UI" pitchFamily="34" charset="-120"/>
              </a:rPr>
              <a:t>。</a:t>
            </a:r>
            <a:endParaRPr lang="en-US" sz="1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Tm="251082" p14:dur="2000"/>
    </mc:Choice>
    <mc:Fallback>
      <p:transition spd="slow" advTm="251082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eiryo U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eiryo U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>
    <a:lnDef>
      <a:spPr>
        <a:custGeom>
          <a:avLst/>
          <a:gdLst/>
          <a:ahLst/>
          <a:cxnLst/>
          <a:rect l="l" t="t" r="r" b="b"/>
          <a:pathLst/>
        </a:custGeom>
      </a:spPr>
      <a:bodyPr vertOverflow="overflow" horzOverflow="overflow"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otalTime>977</TotalTime>
  <Words>195</Words>
  <Application>JUST Focus</Application>
  <Paragraphs>68</Paragraph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Meiryo UI</vt:lpstr>
      <vt:lpstr>Meiryo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高知県よろず支援拠点</Company>
  <LinksUpToDate>false</LinksUpToDate>
  <SharedDoc>false</SharedDoc>
  <HyperlinksChanged>false</HyperlinksChanged>
  <AppVersion>4.1.7</AppVersion>
  <PresentationFormat>ユーザー設定</PresentationFormat>
  <Slides>1</Slides>
  <Notes>1</Notes>
  <HiddenSlides>0</HiddenSlides>
  <MMClips>4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応用講座④</dc:title>
  <dc:subject>応用講座④</dc:subject>
  <dc:creator>OpenAI</dc:creator>
  <cp:lastModifiedBy>533225</cp:lastModifiedBy>
  <cp:lastPrinted>2026-06-25T02:40:30Z</cp:lastPrinted>
  <dcterms:created xsi:type="dcterms:W3CDTF">2026-06-08T04:45:04Z</dcterms:created>
  <dcterms:modified xsi:type="dcterms:W3CDTF">2026-08-13T00:22:40Z</dcterms:modified>
  <cp:revision>11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ContentTypeId">
    <vt:lpwstr>0x0101006FC7A03B8D802D4488A75AB830F367BB</vt:lpwstr>
  </property>
</Properties>
</file>